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95"/>
  </p:notesMasterIdLst>
  <p:handoutMasterIdLst>
    <p:handoutMasterId r:id="rId96"/>
  </p:handoutMasterIdLst>
  <p:sldIdLst>
    <p:sldId id="256" r:id="rId2"/>
    <p:sldId id="321" r:id="rId3"/>
    <p:sldId id="372" r:id="rId4"/>
    <p:sldId id="373" r:id="rId5"/>
    <p:sldId id="374" r:id="rId6"/>
    <p:sldId id="375" r:id="rId7"/>
    <p:sldId id="376" r:id="rId8"/>
    <p:sldId id="377" r:id="rId9"/>
    <p:sldId id="352" r:id="rId10"/>
    <p:sldId id="354" r:id="rId11"/>
    <p:sldId id="355" r:id="rId12"/>
    <p:sldId id="356" r:id="rId13"/>
    <p:sldId id="378" r:id="rId14"/>
    <p:sldId id="379" r:id="rId15"/>
    <p:sldId id="357" r:id="rId16"/>
    <p:sldId id="380" r:id="rId17"/>
    <p:sldId id="381" r:id="rId18"/>
    <p:sldId id="329" r:id="rId19"/>
    <p:sldId id="383" r:id="rId20"/>
    <p:sldId id="325" r:id="rId21"/>
    <p:sldId id="384" r:id="rId22"/>
    <p:sldId id="385" r:id="rId23"/>
    <p:sldId id="382" r:id="rId24"/>
    <p:sldId id="386" r:id="rId25"/>
    <p:sldId id="328" r:id="rId26"/>
    <p:sldId id="333" r:id="rId27"/>
    <p:sldId id="331" r:id="rId28"/>
    <p:sldId id="334" r:id="rId29"/>
    <p:sldId id="335" r:id="rId30"/>
    <p:sldId id="336" r:id="rId31"/>
    <p:sldId id="332" r:id="rId32"/>
    <p:sldId id="387" r:id="rId33"/>
    <p:sldId id="365" r:id="rId34"/>
    <p:sldId id="366" r:id="rId35"/>
    <p:sldId id="388" r:id="rId36"/>
    <p:sldId id="389" r:id="rId37"/>
    <p:sldId id="338" r:id="rId38"/>
    <p:sldId id="390" r:id="rId39"/>
    <p:sldId id="391" r:id="rId40"/>
    <p:sldId id="392" r:id="rId41"/>
    <p:sldId id="393" r:id="rId42"/>
    <p:sldId id="394" r:id="rId43"/>
    <p:sldId id="395" r:id="rId44"/>
    <p:sldId id="396" r:id="rId45"/>
    <p:sldId id="397" r:id="rId46"/>
    <p:sldId id="398" r:id="rId47"/>
    <p:sldId id="399" r:id="rId48"/>
    <p:sldId id="400" r:id="rId49"/>
    <p:sldId id="401" r:id="rId50"/>
    <p:sldId id="402" r:id="rId51"/>
    <p:sldId id="403" r:id="rId52"/>
    <p:sldId id="404" r:id="rId53"/>
    <p:sldId id="405" r:id="rId54"/>
    <p:sldId id="406" r:id="rId55"/>
    <p:sldId id="407" r:id="rId56"/>
    <p:sldId id="408" r:id="rId57"/>
    <p:sldId id="411" r:id="rId58"/>
    <p:sldId id="412" r:id="rId59"/>
    <p:sldId id="414" r:id="rId60"/>
    <p:sldId id="413" r:id="rId61"/>
    <p:sldId id="415" r:id="rId62"/>
    <p:sldId id="416" r:id="rId63"/>
    <p:sldId id="417" r:id="rId64"/>
    <p:sldId id="418" r:id="rId65"/>
    <p:sldId id="419" r:id="rId66"/>
    <p:sldId id="420" r:id="rId67"/>
    <p:sldId id="421" r:id="rId68"/>
    <p:sldId id="422" r:id="rId69"/>
    <p:sldId id="423" r:id="rId70"/>
    <p:sldId id="424" r:id="rId71"/>
    <p:sldId id="425" r:id="rId72"/>
    <p:sldId id="426" r:id="rId73"/>
    <p:sldId id="343" r:id="rId74"/>
    <p:sldId id="427" r:id="rId75"/>
    <p:sldId id="428" r:id="rId76"/>
    <p:sldId id="429" r:id="rId77"/>
    <p:sldId id="430" r:id="rId78"/>
    <p:sldId id="431" r:id="rId79"/>
    <p:sldId id="433" r:id="rId80"/>
    <p:sldId id="434" r:id="rId81"/>
    <p:sldId id="435" r:id="rId82"/>
    <p:sldId id="432" r:id="rId83"/>
    <p:sldId id="436" r:id="rId84"/>
    <p:sldId id="437" r:id="rId85"/>
    <p:sldId id="438" r:id="rId86"/>
    <p:sldId id="439" r:id="rId87"/>
    <p:sldId id="440" r:id="rId88"/>
    <p:sldId id="441" r:id="rId89"/>
    <p:sldId id="442" r:id="rId90"/>
    <p:sldId id="443" r:id="rId91"/>
    <p:sldId id="444" r:id="rId92"/>
    <p:sldId id="445" r:id="rId93"/>
    <p:sldId id="446" r:id="rId94"/>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4660"/>
  </p:normalViewPr>
  <p:slideViewPr>
    <p:cSldViewPr>
      <p:cViewPr varScale="1">
        <p:scale>
          <a:sx n="85" d="100"/>
          <a:sy n="85" d="100"/>
        </p:scale>
        <p:origin x="141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B586130-B05E-5CD1-5750-46920FA536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ja-JP" altLang="en-US"/>
          </a:p>
        </p:txBody>
      </p:sp>
      <p:sp>
        <p:nvSpPr>
          <p:cNvPr id="3" name="日付プレースホルダー 2">
            <a:extLst>
              <a:ext uri="{FF2B5EF4-FFF2-40B4-BE49-F238E27FC236}">
                <a16:creationId xmlns:a16="http://schemas.microsoft.com/office/drawing/2014/main" id="{1A627F4D-3E1F-713E-0350-08451EA147F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r>
              <a:rPr lang="ja-JP" altLang="en-US"/>
              <a:t>第</a:t>
            </a:r>
            <a:r>
              <a:rPr lang="en-US" altLang="ja-JP"/>
              <a:t>1</a:t>
            </a:r>
            <a:r>
              <a:rPr lang="ja-JP" altLang="en-US"/>
              <a:t>週</a:t>
            </a:r>
          </a:p>
        </p:txBody>
      </p:sp>
      <p:sp>
        <p:nvSpPr>
          <p:cNvPr id="4" name="フッター プレースホルダー 3">
            <a:extLst>
              <a:ext uri="{FF2B5EF4-FFF2-40B4-BE49-F238E27FC236}">
                <a16:creationId xmlns:a16="http://schemas.microsoft.com/office/drawing/2014/main" id="{B85CD034-0FAB-5A3C-C587-96B01CF212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ja-JP" altLang="en-US"/>
          </a:p>
        </p:txBody>
      </p:sp>
      <p:sp>
        <p:nvSpPr>
          <p:cNvPr id="5" name="スライド番号プレースホルダー 4">
            <a:extLst>
              <a:ext uri="{FF2B5EF4-FFF2-40B4-BE49-F238E27FC236}">
                <a16:creationId xmlns:a16="http://schemas.microsoft.com/office/drawing/2014/main" id="{37AB4AE1-36FA-BA5B-D8B5-9A72D94967EB}"/>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4170110-FD9E-450F-B5C1-F03706FAA22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9808456-08B7-6858-F4A1-60F9799853C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ja-JP" altLang="en-US"/>
          </a:p>
        </p:txBody>
      </p:sp>
      <p:sp>
        <p:nvSpPr>
          <p:cNvPr id="3" name="日付プレースホルダー 2">
            <a:extLst>
              <a:ext uri="{FF2B5EF4-FFF2-40B4-BE49-F238E27FC236}">
                <a16:creationId xmlns:a16="http://schemas.microsoft.com/office/drawing/2014/main" id="{529FB22D-5E4F-2F87-F44F-0328DAF67E1C}"/>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r>
              <a:rPr lang="ja-JP" altLang="en-US"/>
              <a:t>第</a:t>
            </a:r>
            <a:r>
              <a:rPr lang="en-US" altLang="ja-JP"/>
              <a:t>1</a:t>
            </a:r>
            <a:r>
              <a:rPr lang="ja-JP" altLang="en-US"/>
              <a:t>週</a:t>
            </a:r>
          </a:p>
        </p:txBody>
      </p:sp>
      <p:sp>
        <p:nvSpPr>
          <p:cNvPr id="4" name="スライド イメージ プレースホルダー 3">
            <a:extLst>
              <a:ext uri="{FF2B5EF4-FFF2-40B4-BE49-F238E27FC236}">
                <a16:creationId xmlns:a16="http://schemas.microsoft.com/office/drawing/2014/main" id="{55B1EF33-D4D4-E6CF-840C-6EBCC5CC910F}"/>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2A7D76C9-5328-1DEA-65FC-819BDECF848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A7E07D0D-99B9-A38B-801B-12D538C0D8D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ja-JP" altLang="en-US"/>
          </a:p>
        </p:txBody>
      </p:sp>
      <p:sp>
        <p:nvSpPr>
          <p:cNvPr id="7" name="スライド番号プレースホルダー 6">
            <a:extLst>
              <a:ext uri="{FF2B5EF4-FFF2-40B4-BE49-F238E27FC236}">
                <a16:creationId xmlns:a16="http://schemas.microsoft.com/office/drawing/2014/main" id="{A90F7263-4837-74B1-82F4-AF72807A8C14}"/>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FA33255-9E9A-4B90-9D2B-316D0DFA873C}"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5ECDEA18-4339-EC19-4F0F-CE275419B409}"/>
              </a:ext>
            </a:extLst>
          </p:cNvPr>
          <p:cNvSpPr>
            <a:spLocks/>
          </p:cNvSpPr>
          <p:nvPr/>
        </p:nvSpPr>
        <p:spPr bwMode="auto">
          <a:xfrm>
            <a:off x="-31750" y="4321175"/>
            <a:ext cx="1395413"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105298818 h 10000"/>
              <a:gd name="T12" fmla="*/ 2147483646 w 8042"/>
              <a:gd name="T13" fmla="*/ 76236572 h 10000"/>
              <a:gd name="T14" fmla="*/ 2147483646 w 8042"/>
              <a:gd name="T15" fmla="*/ 19533436 h 10000"/>
              <a:gd name="T16" fmla="*/ 94026232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5" name="Date Placeholder 3">
            <a:extLst>
              <a:ext uri="{FF2B5EF4-FFF2-40B4-BE49-F238E27FC236}">
                <a16:creationId xmlns:a16="http://schemas.microsoft.com/office/drawing/2014/main" id="{0DB2EC0E-846A-1767-74CF-A47028190862}"/>
              </a:ext>
            </a:extLst>
          </p:cNvPr>
          <p:cNvSpPr>
            <a:spLocks noGrp="1"/>
          </p:cNvSpPr>
          <p:nvPr>
            <p:ph type="dt" sz="half" idx="10"/>
          </p:nvPr>
        </p:nvSpPr>
        <p:spPr/>
        <p:txBody>
          <a:bodyPr/>
          <a:lstStyle>
            <a:lvl1pPr>
              <a:defRPr/>
            </a:lvl1pPr>
          </a:lstStyle>
          <a:p>
            <a:pPr>
              <a:defRPr/>
            </a:pPr>
            <a:fld id="{1679425C-3112-4125-8D98-EA011A0801DB}"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026A4490-FDC4-5DB6-448C-C930AA3223E8}"/>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F76F3BA-1FF5-0089-73DF-9FD256F3DF3E}"/>
              </a:ext>
            </a:extLst>
          </p:cNvPr>
          <p:cNvSpPr>
            <a:spLocks noGrp="1"/>
          </p:cNvSpPr>
          <p:nvPr>
            <p:ph type="sldNum" sz="quarter" idx="12"/>
          </p:nvPr>
        </p:nvSpPr>
        <p:spPr>
          <a:xfrm>
            <a:off x="423863" y="4529138"/>
            <a:ext cx="584200" cy="365125"/>
          </a:xfrm>
        </p:spPr>
        <p:txBody>
          <a:bodyPr/>
          <a:lstStyle>
            <a:lvl1pPr>
              <a:defRPr/>
            </a:lvl1pPr>
          </a:lstStyle>
          <a:p>
            <a:pPr>
              <a:defRPr/>
            </a:pPr>
            <a:fld id="{1597A9BF-0152-4F43-B040-42116A3E5A93}" type="slidenum">
              <a:rPr lang="ja-JP" altLang="en-US"/>
              <a:pPr>
                <a:defRPr/>
              </a:pPr>
              <a:t>‹#›</a:t>
            </a:fld>
            <a:endParaRPr lang="ja-JP" altLang="en-US"/>
          </a:p>
        </p:txBody>
      </p:sp>
    </p:spTree>
    <p:extLst>
      <p:ext uri="{BB962C8B-B14F-4D97-AF65-F5344CB8AC3E}">
        <p14:creationId xmlns:p14="http://schemas.microsoft.com/office/powerpoint/2010/main" val="661870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F255A17-EC8B-EEEF-0607-615D6C5A031E}"/>
              </a:ext>
            </a:extLst>
          </p:cNvPr>
          <p:cNvSpPr>
            <a:spLocks/>
          </p:cNvSpPr>
          <p:nvPr/>
        </p:nvSpPr>
        <p:spPr bwMode="auto">
          <a:xfrm flipV="1">
            <a:off x="0" y="3167063"/>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0A922FF8-A23B-667D-4D00-36DE65597D66}"/>
              </a:ext>
            </a:extLst>
          </p:cNvPr>
          <p:cNvSpPr>
            <a:spLocks noGrp="1"/>
          </p:cNvSpPr>
          <p:nvPr>
            <p:ph type="dt" sz="half" idx="10"/>
          </p:nvPr>
        </p:nvSpPr>
        <p:spPr/>
        <p:txBody>
          <a:bodyPr/>
          <a:lstStyle>
            <a:lvl1pPr>
              <a:defRPr/>
            </a:lvl1pPr>
          </a:lstStyle>
          <a:p>
            <a:pPr>
              <a:defRPr/>
            </a:pPr>
            <a:fld id="{8EFFCAA1-1811-47F1-94B0-3D7812F5C648}"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044C6EB5-260A-A5CA-9515-94B07C1046C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FFB50747-68CE-5F34-5591-82C2A88E715D}"/>
              </a:ext>
            </a:extLst>
          </p:cNvPr>
          <p:cNvSpPr>
            <a:spLocks noGrp="1"/>
          </p:cNvSpPr>
          <p:nvPr>
            <p:ph type="sldNum" sz="quarter" idx="12"/>
          </p:nvPr>
        </p:nvSpPr>
        <p:spPr>
          <a:xfrm>
            <a:off x="511175" y="3244850"/>
            <a:ext cx="585788" cy="365125"/>
          </a:xfrm>
        </p:spPr>
        <p:txBody>
          <a:bodyPr/>
          <a:lstStyle>
            <a:lvl1pPr>
              <a:defRPr/>
            </a:lvl1pPr>
          </a:lstStyle>
          <a:p>
            <a:pPr>
              <a:defRPr/>
            </a:pPr>
            <a:fld id="{D13CE387-8E3E-43BD-B418-B6C8973C7770}" type="slidenum">
              <a:rPr lang="ja-JP" altLang="en-US"/>
              <a:pPr>
                <a:defRPr/>
              </a:pPr>
              <a:t>‹#›</a:t>
            </a:fld>
            <a:endParaRPr lang="ja-JP" altLang="en-US"/>
          </a:p>
        </p:txBody>
      </p:sp>
    </p:spTree>
    <p:extLst>
      <p:ext uri="{BB962C8B-B14F-4D97-AF65-F5344CB8AC3E}">
        <p14:creationId xmlns:p14="http://schemas.microsoft.com/office/powerpoint/2010/main" val="2287192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7F2C95F-7935-5F9F-176E-DCFC39992F48}"/>
              </a:ext>
            </a:extLst>
          </p:cNvPr>
          <p:cNvSpPr>
            <a:spLocks/>
          </p:cNvSpPr>
          <p:nvPr/>
        </p:nvSpPr>
        <p:spPr bwMode="auto">
          <a:xfrm flipV="1">
            <a:off x="0" y="3167063"/>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 name="TextBox 13">
            <a:extLst>
              <a:ext uri="{FF2B5EF4-FFF2-40B4-BE49-F238E27FC236}">
                <a16:creationId xmlns:a16="http://schemas.microsoft.com/office/drawing/2014/main" id="{B669F210-EF02-6DCB-8EB7-79537F43708A}"/>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en-US" altLang="ja-JP" sz="8000">
                <a:solidFill>
                  <a:schemeClr val="accent1"/>
                </a:solidFill>
                <a:latin typeface="Arial" panose="020B0604020202020204" pitchFamily="34" charset="0"/>
              </a:rPr>
              <a:t>“</a:t>
            </a:r>
          </a:p>
        </p:txBody>
      </p:sp>
      <p:sp>
        <p:nvSpPr>
          <p:cNvPr id="6" name="TextBox 14">
            <a:extLst>
              <a:ext uri="{FF2B5EF4-FFF2-40B4-BE49-F238E27FC236}">
                <a16:creationId xmlns:a16="http://schemas.microsoft.com/office/drawing/2014/main" id="{5CA5D37B-8C38-1395-2054-5DC73C85CD61}"/>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en-US" altLang="ja-JP" sz="8000">
                <a:solidFill>
                  <a:schemeClr val="accent1"/>
                </a:solidFill>
                <a:latin typeface="Arial" panose="020B0604020202020204" pitchFamily="34" charset="0"/>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7" name="Date Placeholder 3">
            <a:extLst>
              <a:ext uri="{FF2B5EF4-FFF2-40B4-BE49-F238E27FC236}">
                <a16:creationId xmlns:a16="http://schemas.microsoft.com/office/drawing/2014/main" id="{7F8783A7-C923-7F0C-0E54-521D72A381EB}"/>
              </a:ext>
            </a:extLst>
          </p:cNvPr>
          <p:cNvSpPr>
            <a:spLocks noGrp="1"/>
          </p:cNvSpPr>
          <p:nvPr>
            <p:ph type="dt" sz="half" idx="14"/>
          </p:nvPr>
        </p:nvSpPr>
        <p:spPr/>
        <p:txBody>
          <a:bodyPr/>
          <a:lstStyle>
            <a:lvl1pPr>
              <a:defRPr/>
            </a:lvl1pPr>
          </a:lstStyle>
          <a:p>
            <a:pPr>
              <a:defRPr/>
            </a:pPr>
            <a:fld id="{A96DE038-6870-4A32-B251-BAF66089707D}" type="datetimeFigureOut">
              <a:rPr lang="ja-JP" altLang="en-US"/>
              <a:pPr>
                <a:defRPr/>
              </a:pPr>
              <a:t>2025/6/24</a:t>
            </a:fld>
            <a:endParaRPr lang="ja-JP" altLang="en-US"/>
          </a:p>
        </p:txBody>
      </p:sp>
      <p:sp>
        <p:nvSpPr>
          <p:cNvPr id="8" name="Footer Placeholder 4">
            <a:extLst>
              <a:ext uri="{FF2B5EF4-FFF2-40B4-BE49-F238E27FC236}">
                <a16:creationId xmlns:a16="http://schemas.microsoft.com/office/drawing/2014/main" id="{61CD7D4A-F9B2-837F-0EA0-4D24A68AC623}"/>
              </a:ext>
            </a:extLst>
          </p:cNvPr>
          <p:cNvSpPr>
            <a:spLocks noGrp="1"/>
          </p:cNvSpPr>
          <p:nvPr>
            <p:ph type="ftr" sz="quarter" idx="15"/>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6317BCF0-6BE3-F890-9508-6164BFE68B20}"/>
              </a:ext>
            </a:extLst>
          </p:cNvPr>
          <p:cNvSpPr>
            <a:spLocks noGrp="1"/>
          </p:cNvSpPr>
          <p:nvPr>
            <p:ph type="sldNum" sz="quarter" idx="16"/>
          </p:nvPr>
        </p:nvSpPr>
        <p:spPr>
          <a:xfrm>
            <a:off x="511175" y="3244850"/>
            <a:ext cx="585788" cy="365125"/>
          </a:xfrm>
        </p:spPr>
        <p:txBody>
          <a:bodyPr/>
          <a:lstStyle>
            <a:lvl1pPr>
              <a:defRPr/>
            </a:lvl1pPr>
          </a:lstStyle>
          <a:p>
            <a:pPr>
              <a:defRPr/>
            </a:pPr>
            <a:fld id="{020A56FE-7829-465F-B27D-C5AC65F63520}" type="slidenum">
              <a:rPr lang="ja-JP" altLang="en-US"/>
              <a:pPr>
                <a:defRPr/>
              </a:pPr>
              <a:t>‹#›</a:t>
            </a:fld>
            <a:endParaRPr lang="ja-JP" altLang="en-US"/>
          </a:p>
        </p:txBody>
      </p:sp>
    </p:spTree>
    <p:extLst>
      <p:ext uri="{BB962C8B-B14F-4D97-AF65-F5344CB8AC3E}">
        <p14:creationId xmlns:p14="http://schemas.microsoft.com/office/powerpoint/2010/main" val="1667014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DF036656-ACDE-B350-97BF-56D2CA9A6FD6}"/>
              </a:ext>
            </a:extLst>
          </p:cNvPr>
          <p:cNvSpPr>
            <a:spLocks/>
          </p:cNvSpPr>
          <p:nvPr/>
        </p:nvSpPr>
        <p:spPr bwMode="auto">
          <a:xfrm flipV="1">
            <a:off x="0" y="4910138"/>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EFA2DA71-0198-516D-7212-1BC6E7209131}"/>
              </a:ext>
            </a:extLst>
          </p:cNvPr>
          <p:cNvSpPr>
            <a:spLocks noGrp="1"/>
          </p:cNvSpPr>
          <p:nvPr>
            <p:ph type="dt" sz="half" idx="10"/>
          </p:nvPr>
        </p:nvSpPr>
        <p:spPr/>
        <p:txBody>
          <a:bodyPr/>
          <a:lstStyle>
            <a:lvl1pPr>
              <a:defRPr/>
            </a:lvl1pPr>
          </a:lstStyle>
          <a:p>
            <a:pPr>
              <a:defRPr/>
            </a:pPr>
            <a:fld id="{B25C10BA-86D5-4028-BF2F-F8594694B45D}" type="datetimeFigureOut">
              <a:rPr lang="ja-JP" altLang="en-US"/>
              <a:pPr>
                <a:defRPr/>
              </a:pPr>
              <a:t>2025/6/24</a:t>
            </a:fld>
            <a:endParaRPr lang="ja-JP" altLang="en-US"/>
          </a:p>
        </p:txBody>
      </p:sp>
      <p:sp>
        <p:nvSpPr>
          <p:cNvPr id="6" name="Footer Placeholder 5">
            <a:extLst>
              <a:ext uri="{FF2B5EF4-FFF2-40B4-BE49-F238E27FC236}">
                <a16:creationId xmlns:a16="http://schemas.microsoft.com/office/drawing/2014/main" id="{4F2A2535-7A02-0361-2760-41D43482E770}"/>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6">
            <a:extLst>
              <a:ext uri="{FF2B5EF4-FFF2-40B4-BE49-F238E27FC236}">
                <a16:creationId xmlns:a16="http://schemas.microsoft.com/office/drawing/2014/main" id="{635AD0E6-F327-77FF-EF3E-F9BD532375EF}"/>
              </a:ext>
            </a:extLst>
          </p:cNvPr>
          <p:cNvSpPr>
            <a:spLocks noGrp="1"/>
          </p:cNvSpPr>
          <p:nvPr>
            <p:ph type="sldNum" sz="quarter" idx="12"/>
          </p:nvPr>
        </p:nvSpPr>
        <p:spPr>
          <a:xfrm>
            <a:off x="511175" y="4983163"/>
            <a:ext cx="585788" cy="365125"/>
          </a:xfrm>
        </p:spPr>
        <p:txBody>
          <a:bodyPr/>
          <a:lstStyle>
            <a:lvl1pPr>
              <a:defRPr/>
            </a:lvl1pPr>
          </a:lstStyle>
          <a:p>
            <a:pPr>
              <a:defRPr/>
            </a:pPr>
            <a:fld id="{4BF489EB-0819-4FC8-AB30-D15CBA8323FA}" type="slidenum">
              <a:rPr lang="ja-JP" altLang="en-US"/>
              <a:pPr>
                <a:defRPr/>
              </a:pPr>
              <a:t>‹#›</a:t>
            </a:fld>
            <a:endParaRPr lang="ja-JP" altLang="en-US"/>
          </a:p>
        </p:txBody>
      </p:sp>
    </p:spTree>
    <p:extLst>
      <p:ext uri="{BB962C8B-B14F-4D97-AF65-F5344CB8AC3E}">
        <p14:creationId xmlns:p14="http://schemas.microsoft.com/office/powerpoint/2010/main" val="4033046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2A71AAF1-11F9-D65E-E480-50E7B574CA44}"/>
              </a:ext>
            </a:extLst>
          </p:cNvPr>
          <p:cNvSpPr>
            <a:spLocks/>
          </p:cNvSpPr>
          <p:nvPr/>
        </p:nvSpPr>
        <p:spPr bwMode="auto">
          <a:xfrm flipV="1">
            <a:off x="0" y="4910138"/>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 name="TextBox 10">
            <a:extLst>
              <a:ext uri="{FF2B5EF4-FFF2-40B4-BE49-F238E27FC236}">
                <a16:creationId xmlns:a16="http://schemas.microsoft.com/office/drawing/2014/main" id="{39FBA7C8-A593-957B-16FB-F8220D86579C}"/>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en-US" altLang="ja-JP" sz="8000">
                <a:solidFill>
                  <a:schemeClr val="accent1"/>
                </a:solidFill>
                <a:latin typeface="Arial" panose="020B0604020202020204" pitchFamily="34" charset="0"/>
              </a:rPr>
              <a:t>“</a:t>
            </a:r>
          </a:p>
        </p:txBody>
      </p:sp>
      <p:sp>
        <p:nvSpPr>
          <p:cNvPr id="5" name="TextBox 11">
            <a:extLst>
              <a:ext uri="{FF2B5EF4-FFF2-40B4-BE49-F238E27FC236}">
                <a16:creationId xmlns:a16="http://schemas.microsoft.com/office/drawing/2014/main" id="{E709880A-0AF0-029E-F039-34321B6FC733}"/>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en-US" altLang="ja-JP" sz="8000">
                <a:solidFill>
                  <a:schemeClr val="accent1"/>
                </a:solidFill>
                <a:latin typeface="Arial" panose="020B0604020202020204" pitchFamily="34" charset="0"/>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ja-JP" altLang="en-US"/>
              <a:t>マスター テキストの書式設定</a:t>
            </a:r>
          </a:p>
        </p:txBody>
      </p:sp>
      <p:sp>
        <p:nvSpPr>
          <p:cNvPr id="6" name="Date Placeholder 4">
            <a:extLst>
              <a:ext uri="{FF2B5EF4-FFF2-40B4-BE49-F238E27FC236}">
                <a16:creationId xmlns:a16="http://schemas.microsoft.com/office/drawing/2014/main" id="{E247DA6C-5245-07D9-AE3F-BA8D62290775}"/>
              </a:ext>
            </a:extLst>
          </p:cNvPr>
          <p:cNvSpPr>
            <a:spLocks noGrp="1"/>
          </p:cNvSpPr>
          <p:nvPr>
            <p:ph type="dt" sz="half" idx="14"/>
          </p:nvPr>
        </p:nvSpPr>
        <p:spPr/>
        <p:txBody>
          <a:bodyPr/>
          <a:lstStyle>
            <a:lvl1pPr>
              <a:defRPr/>
            </a:lvl1pPr>
          </a:lstStyle>
          <a:p>
            <a:pPr>
              <a:defRPr/>
            </a:pPr>
            <a:fld id="{3F7930CB-0505-4FC8-BF8C-A3041EDB833C}" type="datetimeFigureOut">
              <a:rPr lang="ja-JP" altLang="en-US"/>
              <a:pPr>
                <a:defRPr/>
              </a:pPr>
              <a:t>2025/6/24</a:t>
            </a:fld>
            <a:endParaRPr lang="ja-JP" altLang="en-US"/>
          </a:p>
        </p:txBody>
      </p:sp>
      <p:sp>
        <p:nvSpPr>
          <p:cNvPr id="7" name="Footer Placeholder 5">
            <a:extLst>
              <a:ext uri="{FF2B5EF4-FFF2-40B4-BE49-F238E27FC236}">
                <a16:creationId xmlns:a16="http://schemas.microsoft.com/office/drawing/2014/main" id="{8A0A126D-B0E3-D46A-D18E-D088D7F7A26C}"/>
              </a:ext>
            </a:extLst>
          </p:cNvPr>
          <p:cNvSpPr>
            <a:spLocks noGrp="1"/>
          </p:cNvSpPr>
          <p:nvPr>
            <p:ph type="ftr" sz="quarter" idx="15"/>
          </p:nvPr>
        </p:nvSpPr>
        <p:spPr/>
        <p:txBody>
          <a:bodyPr/>
          <a:lstStyle>
            <a:lvl1pPr>
              <a:defRPr/>
            </a:lvl1pPr>
          </a:lstStyle>
          <a:p>
            <a:pPr>
              <a:defRPr/>
            </a:pPr>
            <a:endParaRPr lang="ja-JP" altLang="en-US"/>
          </a:p>
        </p:txBody>
      </p:sp>
      <p:sp>
        <p:nvSpPr>
          <p:cNvPr id="8" name="Slide Number Placeholder 6">
            <a:extLst>
              <a:ext uri="{FF2B5EF4-FFF2-40B4-BE49-F238E27FC236}">
                <a16:creationId xmlns:a16="http://schemas.microsoft.com/office/drawing/2014/main" id="{A1C2BF3C-AAF0-1AE2-B38F-A63B160264DE}"/>
              </a:ext>
            </a:extLst>
          </p:cNvPr>
          <p:cNvSpPr>
            <a:spLocks noGrp="1"/>
          </p:cNvSpPr>
          <p:nvPr>
            <p:ph type="sldNum" sz="quarter" idx="16"/>
          </p:nvPr>
        </p:nvSpPr>
        <p:spPr>
          <a:xfrm>
            <a:off x="511175" y="4983163"/>
            <a:ext cx="585788" cy="365125"/>
          </a:xfrm>
        </p:spPr>
        <p:txBody>
          <a:bodyPr/>
          <a:lstStyle>
            <a:lvl1pPr>
              <a:defRPr/>
            </a:lvl1pPr>
          </a:lstStyle>
          <a:p>
            <a:pPr>
              <a:defRPr/>
            </a:pPr>
            <a:fld id="{F86DA82C-9751-4420-89F0-B8451B2D2EF4}" type="slidenum">
              <a:rPr lang="ja-JP" altLang="en-US"/>
              <a:pPr>
                <a:defRPr/>
              </a:pPr>
              <a:t>‹#›</a:t>
            </a:fld>
            <a:endParaRPr lang="ja-JP" altLang="en-US"/>
          </a:p>
        </p:txBody>
      </p:sp>
    </p:spTree>
    <p:extLst>
      <p:ext uri="{BB962C8B-B14F-4D97-AF65-F5344CB8AC3E}">
        <p14:creationId xmlns:p14="http://schemas.microsoft.com/office/powerpoint/2010/main" val="567060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0CD840EE-7229-C5A2-D186-985C3D2B8C28}"/>
              </a:ext>
            </a:extLst>
          </p:cNvPr>
          <p:cNvSpPr>
            <a:spLocks/>
          </p:cNvSpPr>
          <p:nvPr/>
        </p:nvSpPr>
        <p:spPr bwMode="auto">
          <a:xfrm flipV="1">
            <a:off x="0" y="4910138"/>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B31E79CC-BA70-A54D-D8D6-653BC46DE4F0}"/>
              </a:ext>
            </a:extLst>
          </p:cNvPr>
          <p:cNvSpPr>
            <a:spLocks noGrp="1"/>
          </p:cNvSpPr>
          <p:nvPr>
            <p:ph type="dt" sz="half" idx="14"/>
          </p:nvPr>
        </p:nvSpPr>
        <p:spPr/>
        <p:txBody>
          <a:bodyPr/>
          <a:lstStyle>
            <a:lvl1pPr>
              <a:defRPr/>
            </a:lvl1pPr>
          </a:lstStyle>
          <a:p>
            <a:pPr>
              <a:defRPr/>
            </a:pPr>
            <a:fld id="{E854A4CB-07DD-4100-80DA-1C45CD953254}" type="datetimeFigureOut">
              <a:rPr lang="ja-JP" altLang="en-US"/>
              <a:pPr>
                <a:defRPr/>
              </a:pPr>
              <a:t>2025/6/24</a:t>
            </a:fld>
            <a:endParaRPr lang="ja-JP" altLang="en-US"/>
          </a:p>
        </p:txBody>
      </p:sp>
      <p:sp>
        <p:nvSpPr>
          <p:cNvPr id="6" name="Footer Placeholder 5">
            <a:extLst>
              <a:ext uri="{FF2B5EF4-FFF2-40B4-BE49-F238E27FC236}">
                <a16:creationId xmlns:a16="http://schemas.microsoft.com/office/drawing/2014/main" id="{29F469A3-AF06-0CDA-53EF-6A7373195510}"/>
              </a:ext>
            </a:extLst>
          </p:cNvPr>
          <p:cNvSpPr>
            <a:spLocks noGrp="1"/>
          </p:cNvSpPr>
          <p:nvPr>
            <p:ph type="ftr" sz="quarter" idx="15"/>
          </p:nvPr>
        </p:nvSpPr>
        <p:spPr/>
        <p:txBody>
          <a:bodyPr/>
          <a:lstStyle>
            <a:lvl1pPr>
              <a:defRPr/>
            </a:lvl1pPr>
          </a:lstStyle>
          <a:p>
            <a:pPr>
              <a:defRPr/>
            </a:pPr>
            <a:endParaRPr lang="ja-JP" altLang="en-US"/>
          </a:p>
        </p:txBody>
      </p:sp>
      <p:sp>
        <p:nvSpPr>
          <p:cNvPr id="7" name="Slide Number Placeholder 6">
            <a:extLst>
              <a:ext uri="{FF2B5EF4-FFF2-40B4-BE49-F238E27FC236}">
                <a16:creationId xmlns:a16="http://schemas.microsoft.com/office/drawing/2014/main" id="{D8CB93C7-91D9-AD1C-740A-A1E06D7D4630}"/>
              </a:ext>
            </a:extLst>
          </p:cNvPr>
          <p:cNvSpPr>
            <a:spLocks noGrp="1"/>
          </p:cNvSpPr>
          <p:nvPr>
            <p:ph type="sldNum" sz="quarter" idx="16"/>
          </p:nvPr>
        </p:nvSpPr>
        <p:spPr>
          <a:xfrm>
            <a:off x="511175" y="4983163"/>
            <a:ext cx="585788" cy="365125"/>
          </a:xfrm>
        </p:spPr>
        <p:txBody>
          <a:bodyPr/>
          <a:lstStyle>
            <a:lvl1pPr>
              <a:defRPr/>
            </a:lvl1pPr>
          </a:lstStyle>
          <a:p>
            <a:pPr>
              <a:defRPr/>
            </a:pPr>
            <a:fld id="{6030397C-2F30-4079-AB00-E1E304896BD6}" type="slidenum">
              <a:rPr lang="ja-JP" altLang="en-US"/>
              <a:pPr>
                <a:defRPr/>
              </a:pPr>
              <a:t>‹#›</a:t>
            </a:fld>
            <a:endParaRPr lang="ja-JP" altLang="en-US"/>
          </a:p>
        </p:txBody>
      </p:sp>
    </p:spTree>
    <p:extLst>
      <p:ext uri="{BB962C8B-B14F-4D97-AF65-F5344CB8AC3E}">
        <p14:creationId xmlns:p14="http://schemas.microsoft.com/office/powerpoint/2010/main" val="1679194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D79F9AC-8D76-B0B8-70F0-17DA8014FE02}"/>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BB8D426F-359F-FDB2-5768-06CED721B480}"/>
              </a:ext>
            </a:extLst>
          </p:cNvPr>
          <p:cNvSpPr>
            <a:spLocks noGrp="1"/>
          </p:cNvSpPr>
          <p:nvPr>
            <p:ph type="dt" sz="half" idx="10"/>
          </p:nvPr>
        </p:nvSpPr>
        <p:spPr/>
        <p:txBody>
          <a:bodyPr/>
          <a:lstStyle>
            <a:lvl1pPr>
              <a:defRPr/>
            </a:lvl1pPr>
          </a:lstStyle>
          <a:p>
            <a:pPr>
              <a:defRPr/>
            </a:pPr>
            <a:fld id="{7B80BDA9-6DE8-4EF4-9B70-C5D66BDBFA90}"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B0B79B1E-E106-6EB3-3346-CE526D41B52C}"/>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1C7ED9CF-43BD-DD02-C253-252F03D9EF65}"/>
              </a:ext>
            </a:extLst>
          </p:cNvPr>
          <p:cNvSpPr>
            <a:spLocks noGrp="1"/>
          </p:cNvSpPr>
          <p:nvPr>
            <p:ph type="sldNum" sz="quarter" idx="12"/>
          </p:nvPr>
        </p:nvSpPr>
        <p:spPr/>
        <p:txBody>
          <a:bodyPr/>
          <a:lstStyle>
            <a:lvl1pPr>
              <a:defRPr/>
            </a:lvl1pPr>
          </a:lstStyle>
          <a:p>
            <a:pPr>
              <a:defRPr/>
            </a:pPr>
            <a:fld id="{4F553582-FF93-4050-AD46-D7D28146EB5E}" type="slidenum">
              <a:rPr lang="ja-JP" altLang="en-US"/>
              <a:pPr>
                <a:defRPr/>
              </a:pPr>
              <a:t>‹#›</a:t>
            </a:fld>
            <a:endParaRPr lang="ja-JP" altLang="en-US"/>
          </a:p>
        </p:txBody>
      </p:sp>
    </p:spTree>
    <p:extLst>
      <p:ext uri="{BB962C8B-B14F-4D97-AF65-F5344CB8AC3E}">
        <p14:creationId xmlns:p14="http://schemas.microsoft.com/office/powerpoint/2010/main" val="1585634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64799213-899A-F8BB-6FD0-A9BE0737AEE3}"/>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Vertical Title 1"/>
          <p:cNvSpPr>
            <a:spLocks noGrp="1"/>
          </p:cNvSpPr>
          <p:nvPr>
            <p:ph type="title" orient="vert"/>
          </p:nvPr>
        </p:nvSpPr>
        <p:spPr>
          <a:xfrm>
            <a:off x="6878535" y="627406"/>
            <a:ext cx="1656132"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D6FDC3DF-3CD5-0233-C6F9-943B5A572553}"/>
              </a:ext>
            </a:extLst>
          </p:cNvPr>
          <p:cNvSpPr>
            <a:spLocks noGrp="1"/>
          </p:cNvSpPr>
          <p:nvPr>
            <p:ph type="dt" sz="half" idx="10"/>
          </p:nvPr>
        </p:nvSpPr>
        <p:spPr/>
        <p:txBody>
          <a:bodyPr/>
          <a:lstStyle>
            <a:lvl1pPr>
              <a:defRPr/>
            </a:lvl1pPr>
          </a:lstStyle>
          <a:p>
            <a:pPr>
              <a:defRPr/>
            </a:pPr>
            <a:fld id="{58129CE9-003D-46BA-8095-FC3BF489D60B}"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A5A65973-AB3A-B13A-DE6E-5C3D69D9F600}"/>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9BBAC262-1950-80C4-7945-7B32611F6EF8}"/>
              </a:ext>
            </a:extLst>
          </p:cNvPr>
          <p:cNvSpPr>
            <a:spLocks noGrp="1"/>
          </p:cNvSpPr>
          <p:nvPr>
            <p:ph type="sldNum" sz="quarter" idx="12"/>
          </p:nvPr>
        </p:nvSpPr>
        <p:spPr/>
        <p:txBody>
          <a:bodyPr/>
          <a:lstStyle>
            <a:lvl1pPr>
              <a:defRPr/>
            </a:lvl1pPr>
          </a:lstStyle>
          <a:p>
            <a:pPr>
              <a:defRPr/>
            </a:pPr>
            <a:fld id="{5D5C25A7-407F-4BB6-B93C-A72BD57E79F5}" type="slidenum">
              <a:rPr lang="ja-JP" altLang="en-US"/>
              <a:pPr>
                <a:defRPr/>
              </a:pPr>
              <a:t>‹#›</a:t>
            </a:fld>
            <a:endParaRPr lang="ja-JP" altLang="en-US"/>
          </a:p>
        </p:txBody>
      </p:sp>
    </p:spTree>
    <p:extLst>
      <p:ext uri="{BB962C8B-B14F-4D97-AF65-F5344CB8AC3E}">
        <p14:creationId xmlns:p14="http://schemas.microsoft.com/office/powerpoint/2010/main" val="101229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1CDA1F3-C886-4C22-9904-F3BE7E342F32}"/>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5201" y="624110"/>
            <a:ext cx="6589199"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E14C28A9-A297-9CB1-86F4-495A0181AD3D}"/>
              </a:ext>
            </a:extLst>
          </p:cNvPr>
          <p:cNvSpPr>
            <a:spLocks noGrp="1"/>
          </p:cNvSpPr>
          <p:nvPr>
            <p:ph type="dt" sz="half" idx="10"/>
          </p:nvPr>
        </p:nvSpPr>
        <p:spPr/>
        <p:txBody>
          <a:bodyPr/>
          <a:lstStyle>
            <a:lvl1pPr>
              <a:defRPr/>
            </a:lvl1pPr>
          </a:lstStyle>
          <a:p>
            <a:pPr>
              <a:defRPr/>
            </a:pPr>
            <a:fld id="{0CF2463E-459C-4600-A2CF-A32BA5D79952}"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E965F765-7DB6-AD43-85AE-F59389FD4A7B}"/>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5E4527AD-4BC4-A7AC-B1DE-CA6FDFDF6D4C}"/>
              </a:ext>
            </a:extLst>
          </p:cNvPr>
          <p:cNvSpPr>
            <a:spLocks noGrp="1"/>
          </p:cNvSpPr>
          <p:nvPr>
            <p:ph type="sldNum" sz="quarter" idx="12"/>
          </p:nvPr>
        </p:nvSpPr>
        <p:spPr/>
        <p:txBody>
          <a:bodyPr/>
          <a:lstStyle>
            <a:lvl1pPr>
              <a:defRPr/>
            </a:lvl1pPr>
          </a:lstStyle>
          <a:p>
            <a:pPr>
              <a:defRPr/>
            </a:pPr>
            <a:fld id="{F50EF8C6-162E-47CE-AAF1-07952C62D4C5}" type="slidenum">
              <a:rPr lang="ja-JP" altLang="en-US"/>
              <a:pPr>
                <a:defRPr/>
              </a:pPr>
              <a:t>‹#›</a:t>
            </a:fld>
            <a:endParaRPr lang="ja-JP" altLang="en-US"/>
          </a:p>
        </p:txBody>
      </p:sp>
    </p:spTree>
    <p:extLst>
      <p:ext uri="{BB962C8B-B14F-4D97-AF65-F5344CB8AC3E}">
        <p14:creationId xmlns:p14="http://schemas.microsoft.com/office/powerpoint/2010/main" val="3280571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2ADFDE8F-50EC-94DB-9C20-8CC6B249B069}"/>
              </a:ext>
            </a:extLst>
          </p:cNvPr>
          <p:cNvSpPr>
            <a:spLocks/>
          </p:cNvSpPr>
          <p:nvPr/>
        </p:nvSpPr>
        <p:spPr bwMode="auto">
          <a:xfrm flipV="1">
            <a:off x="0" y="3167063"/>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52526135-23BB-4A2A-9A2A-9835ADEA37F7}"/>
              </a:ext>
            </a:extLst>
          </p:cNvPr>
          <p:cNvSpPr>
            <a:spLocks noGrp="1"/>
          </p:cNvSpPr>
          <p:nvPr>
            <p:ph type="dt" sz="half" idx="10"/>
          </p:nvPr>
        </p:nvSpPr>
        <p:spPr/>
        <p:txBody>
          <a:bodyPr/>
          <a:lstStyle>
            <a:lvl1pPr>
              <a:defRPr/>
            </a:lvl1pPr>
          </a:lstStyle>
          <a:p>
            <a:pPr>
              <a:defRPr/>
            </a:pPr>
            <a:fld id="{34941212-D14E-48C9-ADF1-C2E9CBEE4939}" type="datetimeFigureOut">
              <a:rPr lang="ja-JP" altLang="en-US"/>
              <a:pPr>
                <a:defRPr/>
              </a:pPr>
              <a:t>2025/6/24</a:t>
            </a:fld>
            <a:endParaRPr lang="ja-JP" altLang="en-US"/>
          </a:p>
        </p:txBody>
      </p:sp>
      <p:sp>
        <p:nvSpPr>
          <p:cNvPr id="6" name="Footer Placeholder 4">
            <a:extLst>
              <a:ext uri="{FF2B5EF4-FFF2-40B4-BE49-F238E27FC236}">
                <a16:creationId xmlns:a16="http://schemas.microsoft.com/office/drawing/2014/main" id="{BE4BC3C4-81CC-C974-02E0-DB769B5F2E5E}"/>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EEF43CC3-3331-3C6C-46E5-1F0C9385163E}"/>
              </a:ext>
            </a:extLst>
          </p:cNvPr>
          <p:cNvSpPr>
            <a:spLocks noGrp="1"/>
          </p:cNvSpPr>
          <p:nvPr>
            <p:ph type="sldNum" sz="quarter" idx="12"/>
          </p:nvPr>
        </p:nvSpPr>
        <p:spPr>
          <a:xfrm>
            <a:off x="511175" y="3244850"/>
            <a:ext cx="585788" cy="365125"/>
          </a:xfrm>
        </p:spPr>
        <p:txBody>
          <a:bodyPr/>
          <a:lstStyle>
            <a:lvl1pPr>
              <a:defRPr/>
            </a:lvl1pPr>
          </a:lstStyle>
          <a:p>
            <a:pPr>
              <a:defRPr/>
            </a:pPr>
            <a:fld id="{9A64C9A1-E128-45F8-B5C6-AEAFDD379276}" type="slidenum">
              <a:rPr lang="ja-JP" altLang="en-US"/>
              <a:pPr>
                <a:defRPr/>
              </a:pPr>
              <a:t>‹#›</a:t>
            </a:fld>
            <a:endParaRPr lang="ja-JP" altLang="en-US"/>
          </a:p>
        </p:txBody>
      </p:sp>
    </p:spTree>
    <p:extLst>
      <p:ext uri="{BB962C8B-B14F-4D97-AF65-F5344CB8AC3E}">
        <p14:creationId xmlns:p14="http://schemas.microsoft.com/office/powerpoint/2010/main" val="534639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D0D6772C-C7C2-DC19-450B-A7D070B79C75}"/>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A0E3A6DF-3592-561B-FE83-E28AA52E287D}"/>
              </a:ext>
            </a:extLst>
          </p:cNvPr>
          <p:cNvSpPr>
            <a:spLocks noGrp="1"/>
          </p:cNvSpPr>
          <p:nvPr>
            <p:ph type="dt" sz="half" idx="10"/>
          </p:nvPr>
        </p:nvSpPr>
        <p:spPr/>
        <p:txBody>
          <a:bodyPr/>
          <a:lstStyle>
            <a:lvl1pPr>
              <a:defRPr/>
            </a:lvl1pPr>
          </a:lstStyle>
          <a:p>
            <a:pPr>
              <a:defRPr/>
            </a:pPr>
            <a:fld id="{B6104538-2998-4649-9F65-79A60E39796D}" type="datetimeFigureOut">
              <a:rPr lang="ja-JP" altLang="en-US"/>
              <a:pPr>
                <a:defRPr/>
              </a:pPr>
              <a:t>2025/6/24</a:t>
            </a:fld>
            <a:endParaRPr lang="ja-JP" altLang="en-US"/>
          </a:p>
        </p:txBody>
      </p:sp>
      <p:sp>
        <p:nvSpPr>
          <p:cNvPr id="6" name="Footer Placeholder 5">
            <a:extLst>
              <a:ext uri="{FF2B5EF4-FFF2-40B4-BE49-F238E27FC236}">
                <a16:creationId xmlns:a16="http://schemas.microsoft.com/office/drawing/2014/main" id="{18FD4D81-667C-F747-07DD-43514782D44B}"/>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0BD997FE-6C80-0C21-D2E6-D5C6C5381FAB}"/>
              </a:ext>
            </a:extLst>
          </p:cNvPr>
          <p:cNvSpPr>
            <a:spLocks noGrp="1"/>
          </p:cNvSpPr>
          <p:nvPr>
            <p:ph type="sldNum" sz="quarter" idx="12"/>
          </p:nvPr>
        </p:nvSpPr>
        <p:spPr/>
        <p:txBody>
          <a:bodyPr/>
          <a:lstStyle>
            <a:lvl1pPr>
              <a:defRPr/>
            </a:lvl1pPr>
          </a:lstStyle>
          <a:p>
            <a:pPr>
              <a:defRPr/>
            </a:pPr>
            <a:fld id="{C456A857-D013-4988-ADCC-E70146F704C7}" type="slidenum">
              <a:rPr lang="ja-JP" altLang="en-US"/>
              <a:pPr>
                <a:defRPr/>
              </a:pPr>
              <a:t>‹#›</a:t>
            </a:fld>
            <a:endParaRPr lang="ja-JP" altLang="en-US"/>
          </a:p>
        </p:txBody>
      </p:sp>
    </p:spTree>
    <p:extLst>
      <p:ext uri="{BB962C8B-B14F-4D97-AF65-F5344CB8AC3E}">
        <p14:creationId xmlns:p14="http://schemas.microsoft.com/office/powerpoint/2010/main" val="342463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9DED79A8-0448-3064-5B5B-131DB9229EEA}"/>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53972D5A-05EE-43C0-86E2-854EF7174C52}"/>
              </a:ext>
            </a:extLst>
          </p:cNvPr>
          <p:cNvSpPr>
            <a:spLocks noGrp="1"/>
          </p:cNvSpPr>
          <p:nvPr>
            <p:ph type="dt" sz="half" idx="10"/>
          </p:nvPr>
        </p:nvSpPr>
        <p:spPr/>
        <p:txBody>
          <a:bodyPr/>
          <a:lstStyle>
            <a:lvl1pPr>
              <a:defRPr/>
            </a:lvl1pPr>
          </a:lstStyle>
          <a:p>
            <a:pPr>
              <a:defRPr/>
            </a:pPr>
            <a:fld id="{8DFD002F-BAA9-49FC-B69A-C562A0628A64}" type="datetimeFigureOut">
              <a:rPr lang="ja-JP" altLang="en-US"/>
              <a:pPr>
                <a:defRPr/>
              </a:pPr>
              <a:t>2025/6/24</a:t>
            </a:fld>
            <a:endParaRPr lang="ja-JP" altLang="en-US"/>
          </a:p>
        </p:txBody>
      </p:sp>
      <p:sp>
        <p:nvSpPr>
          <p:cNvPr id="8" name="Footer Placeholder 7">
            <a:extLst>
              <a:ext uri="{FF2B5EF4-FFF2-40B4-BE49-F238E27FC236}">
                <a16:creationId xmlns:a16="http://schemas.microsoft.com/office/drawing/2014/main" id="{E3A06CBB-AF58-E26E-1190-B949F1896416}"/>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133B94A5-25D5-517B-9C42-D97B5388B3C0}"/>
              </a:ext>
            </a:extLst>
          </p:cNvPr>
          <p:cNvSpPr>
            <a:spLocks noGrp="1"/>
          </p:cNvSpPr>
          <p:nvPr>
            <p:ph type="sldNum" sz="quarter" idx="12"/>
          </p:nvPr>
        </p:nvSpPr>
        <p:spPr/>
        <p:txBody>
          <a:bodyPr/>
          <a:lstStyle>
            <a:lvl1pPr>
              <a:defRPr/>
            </a:lvl1pPr>
          </a:lstStyle>
          <a:p>
            <a:pPr>
              <a:defRPr/>
            </a:pPr>
            <a:fld id="{2470FF03-5977-4512-BD95-E19D163C4BE1}" type="slidenum">
              <a:rPr lang="ja-JP" altLang="en-US"/>
              <a:pPr>
                <a:defRPr/>
              </a:pPr>
              <a:t>‹#›</a:t>
            </a:fld>
            <a:endParaRPr lang="ja-JP" altLang="en-US"/>
          </a:p>
        </p:txBody>
      </p:sp>
    </p:spTree>
    <p:extLst>
      <p:ext uri="{BB962C8B-B14F-4D97-AF65-F5344CB8AC3E}">
        <p14:creationId xmlns:p14="http://schemas.microsoft.com/office/powerpoint/2010/main" val="4252619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52B14B30-EEDB-9889-F195-A5FA7EBE043A}"/>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5200" y="624110"/>
            <a:ext cx="6589200" cy="1280890"/>
          </a:xfrm>
        </p:spPr>
        <p:txBody>
          <a:bodyPr/>
          <a:lstStyle/>
          <a:p>
            <a:r>
              <a:rPr lang="ja-JP" altLang="en-US"/>
              <a:t>マスター タイトルの書式設定</a:t>
            </a:r>
            <a:endParaRPr lang="en-US" dirty="0"/>
          </a:p>
        </p:txBody>
      </p:sp>
      <p:sp>
        <p:nvSpPr>
          <p:cNvPr id="4" name="Date Placeholder 2">
            <a:extLst>
              <a:ext uri="{FF2B5EF4-FFF2-40B4-BE49-F238E27FC236}">
                <a16:creationId xmlns:a16="http://schemas.microsoft.com/office/drawing/2014/main" id="{D2FCFC49-0116-B9F6-EEA7-967CF21CAEE3}"/>
              </a:ext>
            </a:extLst>
          </p:cNvPr>
          <p:cNvSpPr>
            <a:spLocks noGrp="1"/>
          </p:cNvSpPr>
          <p:nvPr>
            <p:ph type="dt" sz="half" idx="10"/>
          </p:nvPr>
        </p:nvSpPr>
        <p:spPr/>
        <p:txBody>
          <a:bodyPr/>
          <a:lstStyle>
            <a:lvl1pPr>
              <a:defRPr/>
            </a:lvl1pPr>
          </a:lstStyle>
          <a:p>
            <a:pPr>
              <a:defRPr/>
            </a:pPr>
            <a:fld id="{709E7E0B-5F5E-4C19-A824-AAAD57D0B1A7}" type="datetimeFigureOut">
              <a:rPr lang="ja-JP" altLang="en-US"/>
              <a:pPr>
                <a:defRPr/>
              </a:pPr>
              <a:t>2025/6/24</a:t>
            </a:fld>
            <a:endParaRPr lang="ja-JP" altLang="en-US"/>
          </a:p>
        </p:txBody>
      </p:sp>
      <p:sp>
        <p:nvSpPr>
          <p:cNvPr id="5" name="Footer Placeholder 3">
            <a:extLst>
              <a:ext uri="{FF2B5EF4-FFF2-40B4-BE49-F238E27FC236}">
                <a16:creationId xmlns:a16="http://schemas.microsoft.com/office/drawing/2014/main" id="{FEA50097-278A-4A1A-1F8F-FAF594D6F74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4">
            <a:extLst>
              <a:ext uri="{FF2B5EF4-FFF2-40B4-BE49-F238E27FC236}">
                <a16:creationId xmlns:a16="http://schemas.microsoft.com/office/drawing/2014/main" id="{79BE13F8-B1B8-62E3-CCB7-4A31E3DDACAD}"/>
              </a:ext>
            </a:extLst>
          </p:cNvPr>
          <p:cNvSpPr>
            <a:spLocks noGrp="1"/>
          </p:cNvSpPr>
          <p:nvPr>
            <p:ph type="sldNum" sz="quarter" idx="12"/>
          </p:nvPr>
        </p:nvSpPr>
        <p:spPr/>
        <p:txBody>
          <a:bodyPr/>
          <a:lstStyle>
            <a:lvl1pPr>
              <a:defRPr/>
            </a:lvl1pPr>
          </a:lstStyle>
          <a:p>
            <a:pPr>
              <a:defRPr/>
            </a:pPr>
            <a:fld id="{44630CBF-C619-45F0-B7A8-BEB71E55CE38}" type="slidenum">
              <a:rPr lang="ja-JP" altLang="en-US"/>
              <a:pPr>
                <a:defRPr/>
              </a:pPr>
              <a:t>‹#›</a:t>
            </a:fld>
            <a:endParaRPr lang="ja-JP" altLang="en-US"/>
          </a:p>
        </p:txBody>
      </p:sp>
    </p:spTree>
    <p:extLst>
      <p:ext uri="{BB962C8B-B14F-4D97-AF65-F5344CB8AC3E}">
        <p14:creationId xmlns:p14="http://schemas.microsoft.com/office/powerpoint/2010/main" val="746053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7E2BE70F-DAB2-777E-20D2-2F1930F39825}"/>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 name="Date Placeholder 1">
            <a:extLst>
              <a:ext uri="{FF2B5EF4-FFF2-40B4-BE49-F238E27FC236}">
                <a16:creationId xmlns:a16="http://schemas.microsoft.com/office/drawing/2014/main" id="{636BE73E-DBA4-278B-2C8D-0EEB51EB72F6}"/>
              </a:ext>
            </a:extLst>
          </p:cNvPr>
          <p:cNvSpPr>
            <a:spLocks noGrp="1"/>
          </p:cNvSpPr>
          <p:nvPr>
            <p:ph type="dt" sz="half" idx="10"/>
          </p:nvPr>
        </p:nvSpPr>
        <p:spPr/>
        <p:txBody>
          <a:bodyPr/>
          <a:lstStyle>
            <a:lvl1pPr>
              <a:defRPr/>
            </a:lvl1pPr>
          </a:lstStyle>
          <a:p>
            <a:pPr>
              <a:defRPr/>
            </a:pPr>
            <a:fld id="{24C783E6-2A07-4B6F-9DD6-606327D93673}" type="datetimeFigureOut">
              <a:rPr lang="ja-JP" altLang="en-US"/>
              <a:pPr>
                <a:defRPr/>
              </a:pPr>
              <a:t>2025/6/24</a:t>
            </a:fld>
            <a:endParaRPr lang="ja-JP" altLang="en-US"/>
          </a:p>
        </p:txBody>
      </p:sp>
      <p:sp>
        <p:nvSpPr>
          <p:cNvPr id="4" name="Footer Placeholder 2">
            <a:extLst>
              <a:ext uri="{FF2B5EF4-FFF2-40B4-BE49-F238E27FC236}">
                <a16:creationId xmlns:a16="http://schemas.microsoft.com/office/drawing/2014/main" id="{928DE810-5042-E2E2-B221-98AA7584F7C2}"/>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3">
            <a:extLst>
              <a:ext uri="{FF2B5EF4-FFF2-40B4-BE49-F238E27FC236}">
                <a16:creationId xmlns:a16="http://schemas.microsoft.com/office/drawing/2014/main" id="{A95F8461-1790-D0E0-ABA8-97E5494C8182}"/>
              </a:ext>
            </a:extLst>
          </p:cNvPr>
          <p:cNvSpPr>
            <a:spLocks noGrp="1"/>
          </p:cNvSpPr>
          <p:nvPr>
            <p:ph type="sldNum" sz="quarter" idx="12"/>
          </p:nvPr>
        </p:nvSpPr>
        <p:spPr/>
        <p:txBody>
          <a:bodyPr/>
          <a:lstStyle>
            <a:lvl1pPr>
              <a:defRPr/>
            </a:lvl1pPr>
          </a:lstStyle>
          <a:p>
            <a:pPr>
              <a:defRPr/>
            </a:pPr>
            <a:fld id="{F88E2DBB-7022-4636-A151-F412D99AC3DB}" type="slidenum">
              <a:rPr lang="ja-JP" altLang="en-US"/>
              <a:pPr>
                <a:defRPr/>
              </a:pPr>
              <a:t>‹#›</a:t>
            </a:fld>
            <a:endParaRPr lang="ja-JP" altLang="en-US"/>
          </a:p>
        </p:txBody>
      </p:sp>
    </p:spTree>
    <p:extLst>
      <p:ext uri="{BB962C8B-B14F-4D97-AF65-F5344CB8AC3E}">
        <p14:creationId xmlns:p14="http://schemas.microsoft.com/office/powerpoint/2010/main" val="3497866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444971A-F341-1518-FE66-40EC2E77140A}"/>
              </a:ext>
            </a:extLst>
          </p:cNvPr>
          <p:cNvSpPr>
            <a:spLocks/>
          </p:cNvSpPr>
          <p:nvPr/>
        </p:nvSpPr>
        <p:spPr bwMode="auto">
          <a:xfrm flipV="1">
            <a:off x="0" y="711200"/>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Date Placeholder 4">
            <a:extLst>
              <a:ext uri="{FF2B5EF4-FFF2-40B4-BE49-F238E27FC236}">
                <a16:creationId xmlns:a16="http://schemas.microsoft.com/office/drawing/2014/main" id="{E5F41498-6952-BF92-E979-4E7C48A7BEA3}"/>
              </a:ext>
            </a:extLst>
          </p:cNvPr>
          <p:cNvSpPr>
            <a:spLocks noGrp="1"/>
          </p:cNvSpPr>
          <p:nvPr>
            <p:ph type="dt" sz="half" idx="10"/>
          </p:nvPr>
        </p:nvSpPr>
        <p:spPr/>
        <p:txBody>
          <a:bodyPr/>
          <a:lstStyle>
            <a:lvl1pPr>
              <a:defRPr/>
            </a:lvl1pPr>
          </a:lstStyle>
          <a:p>
            <a:pPr>
              <a:defRPr/>
            </a:pPr>
            <a:fld id="{4EE3EE55-C1C1-4027-B641-49EFF27B113F}" type="datetimeFigureOut">
              <a:rPr lang="ja-JP" altLang="en-US"/>
              <a:pPr>
                <a:defRPr/>
              </a:pPr>
              <a:t>2025/6/24</a:t>
            </a:fld>
            <a:endParaRPr lang="ja-JP" altLang="en-US"/>
          </a:p>
        </p:txBody>
      </p:sp>
      <p:sp>
        <p:nvSpPr>
          <p:cNvPr id="7" name="Footer Placeholder 5">
            <a:extLst>
              <a:ext uri="{FF2B5EF4-FFF2-40B4-BE49-F238E27FC236}">
                <a16:creationId xmlns:a16="http://schemas.microsoft.com/office/drawing/2014/main" id="{33446399-03C3-788B-A3CE-3E38C3EC17BA}"/>
              </a:ext>
            </a:extLst>
          </p:cNvPr>
          <p:cNvSpPr>
            <a:spLocks noGrp="1"/>
          </p:cNvSpPr>
          <p:nvPr>
            <p:ph type="ftr" sz="quarter" idx="11"/>
          </p:nvPr>
        </p:nvSpPr>
        <p:spPr/>
        <p:txBody>
          <a:bodyPr/>
          <a:lstStyle>
            <a:lvl1pPr>
              <a:defRPr/>
            </a:lvl1pPr>
          </a:lstStyle>
          <a:p>
            <a:pPr>
              <a:defRPr/>
            </a:pPr>
            <a:endParaRPr lang="ja-JP" altLang="en-US"/>
          </a:p>
        </p:txBody>
      </p:sp>
      <p:sp>
        <p:nvSpPr>
          <p:cNvPr id="8" name="Slide Number Placeholder 6">
            <a:extLst>
              <a:ext uri="{FF2B5EF4-FFF2-40B4-BE49-F238E27FC236}">
                <a16:creationId xmlns:a16="http://schemas.microsoft.com/office/drawing/2014/main" id="{3EBA6A8D-4287-42FE-DD76-F3FEB1BADCFE}"/>
              </a:ext>
            </a:extLst>
          </p:cNvPr>
          <p:cNvSpPr>
            <a:spLocks noGrp="1"/>
          </p:cNvSpPr>
          <p:nvPr>
            <p:ph type="sldNum" sz="quarter" idx="12"/>
          </p:nvPr>
        </p:nvSpPr>
        <p:spPr/>
        <p:txBody>
          <a:bodyPr/>
          <a:lstStyle>
            <a:lvl1pPr>
              <a:defRPr/>
            </a:lvl1pPr>
          </a:lstStyle>
          <a:p>
            <a:pPr>
              <a:defRPr/>
            </a:pPr>
            <a:fld id="{3E63BCC1-918B-470E-A527-383F8E3422B5}" type="slidenum">
              <a:rPr lang="ja-JP" altLang="en-US"/>
              <a:pPr>
                <a:defRPr/>
              </a:pPr>
              <a:t>‹#›</a:t>
            </a:fld>
            <a:endParaRPr lang="ja-JP" altLang="en-US"/>
          </a:p>
        </p:txBody>
      </p:sp>
    </p:spTree>
    <p:extLst>
      <p:ext uri="{BB962C8B-B14F-4D97-AF65-F5344CB8AC3E}">
        <p14:creationId xmlns:p14="http://schemas.microsoft.com/office/powerpoint/2010/main" val="23097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B0040CE-387E-239B-F7E0-8BB6828A5EA0}"/>
              </a:ext>
            </a:extLst>
          </p:cNvPr>
          <p:cNvSpPr>
            <a:spLocks/>
          </p:cNvSpPr>
          <p:nvPr/>
        </p:nvSpPr>
        <p:spPr bwMode="auto">
          <a:xfrm flipV="1">
            <a:off x="0" y="4910138"/>
            <a:ext cx="1358900"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Date Placeholder 4">
            <a:extLst>
              <a:ext uri="{FF2B5EF4-FFF2-40B4-BE49-F238E27FC236}">
                <a16:creationId xmlns:a16="http://schemas.microsoft.com/office/drawing/2014/main" id="{86441C81-527A-E4FD-B164-8A636030D0D0}"/>
              </a:ext>
            </a:extLst>
          </p:cNvPr>
          <p:cNvSpPr>
            <a:spLocks noGrp="1"/>
          </p:cNvSpPr>
          <p:nvPr>
            <p:ph type="dt" sz="half" idx="10"/>
          </p:nvPr>
        </p:nvSpPr>
        <p:spPr/>
        <p:txBody>
          <a:bodyPr/>
          <a:lstStyle>
            <a:lvl1pPr>
              <a:defRPr/>
            </a:lvl1pPr>
          </a:lstStyle>
          <a:p>
            <a:pPr>
              <a:defRPr/>
            </a:pPr>
            <a:fld id="{EB4EA2DD-00C2-484B-8DD1-2A14C34EA704}" type="datetimeFigureOut">
              <a:rPr lang="ja-JP" altLang="en-US"/>
              <a:pPr>
                <a:defRPr/>
              </a:pPr>
              <a:t>2025/6/24</a:t>
            </a:fld>
            <a:endParaRPr lang="ja-JP" altLang="en-US"/>
          </a:p>
        </p:txBody>
      </p:sp>
      <p:sp>
        <p:nvSpPr>
          <p:cNvPr id="7" name="Footer Placeholder 5">
            <a:extLst>
              <a:ext uri="{FF2B5EF4-FFF2-40B4-BE49-F238E27FC236}">
                <a16:creationId xmlns:a16="http://schemas.microsoft.com/office/drawing/2014/main" id="{AAE6D58C-F9A0-EA8B-A5E0-A146AF92365B}"/>
              </a:ext>
            </a:extLst>
          </p:cNvPr>
          <p:cNvSpPr>
            <a:spLocks noGrp="1"/>
          </p:cNvSpPr>
          <p:nvPr>
            <p:ph type="ftr" sz="quarter" idx="11"/>
          </p:nvPr>
        </p:nvSpPr>
        <p:spPr/>
        <p:txBody>
          <a:bodyPr/>
          <a:lstStyle>
            <a:lvl1pPr>
              <a:defRPr/>
            </a:lvl1pPr>
          </a:lstStyle>
          <a:p>
            <a:pPr>
              <a:defRPr/>
            </a:pPr>
            <a:endParaRPr lang="ja-JP" altLang="en-US"/>
          </a:p>
        </p:txBody>
      </p:sp>
      <p:sp>
        <p:nvSpPr>
          <p:cNvPr id="8" name="Slide Number Placeholder 6">
            <a:extLst>
              <a:ext uri="{FF2B5EF4-FFF2-40B4-BE49-F238E27FC236}">
                <a16:creationId xmlns:a16="http://schemas.microsoft.com/office/drawing/2014/main" id="{A85CF3FA-6B4B-2D2A-D544-5C1063671D22}"/>
              </a:ext>
            </a:extLst>
          </p:cNvPr>
          <p:cNvSpPr>
            <a:spLocks noGrp="1"/>
          </p:cNvSpPr>
          <p:nvPr>
            <p:ph type="sldNum" sz="quarter" idx="12"/>
          </p:nvPr>
        </p:nvSpPr>
        <p:spPr>
          <a:xfrm>
            <a:off x="511175" y="4983163"/>
            <a:ext cx="585788" cy="365125"/>
          </a:xfrm>
        </p:spPr>
        <p:txBody>
          <a:bodyPr/>
          <a:lstStyle>
            <a:lvl1pPr>
              <a:defRPr/>
            </a:lvl1pPr>
          </a:lstStyle>
          <a:p>
            <a:pPr>
              <a:defRPr/>
            </a:pPr>
            <a:fld id="{D7E617D0-5F29-4109-9636-57FE78FE4947}" type="slidenum">
              <a:rPr lang="ja-JP" altLang="en-US"/>
              <a:pPr>
                <a:defRPr/>
              </a:pPr>
              <a:t>‹#›</a:t>
            </a:fld>
            <a:endParaRPr lang="ja-JP" altLang="en-US"/>
          </a:p>
        </p:txBody>
      </p:sp>
    </p:spTree>
    <p:extLst>
      <p:ext uri="{BB962C8B-B14F-4D97-AF65-F5344CB8AC3E}">
        <p14:creationId xmlns:p14="http://schemas.microsoft.com/office/powerpoint/2010/main" val="3201448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DAC66F3F-9D18-A2AE-3440-CA243DABE4B0}"/>
              </a:ext>
            </a:extLst>
          </p:cNvPr>
          <p:cNvGrpSpPr>
            <a:grpSpLocks/>
          </p:cNvGrpSpPr>
          <p:nvPr/>
        </p:nvGrpSpPr>
        <p:grpSpPr bwMode="auto">
          <a:xfrm>
            <a:off x="0" y="228600"/>
            <a:ext cx="1981200" cy="6638925"/>
            <a:chOff x="2487613" y="285750"/>
            <a:chExt cx="2428875" cy="5654676"/>
          </a:xfrm>
        </p:grpSpPr>
        <p:sp>
          <p:nvSpPr>
            <p:cNvPr id="1046" name="Freeform 11">
              <a:extLst>
                <a:ext uri="{FF2B5EF4-FFF2-40B4-BE49-F238E27FC236}">
                  <a16:creationId xmlns:a16="http://schemas.microsoft.com/office/drawing/2014/main" id="{7459B64B-0E73-A27D-5090-0BBB11134571}"/>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7" name="Freeform 12">
              <a:extLst>
                <a:ext uri="{FF2B5EF4-FFF2-40B4-BE49-F238E27FC236}">
                  <a16:creationId xmlns:a16="http://schemas.microsoft.com/office/drawing/2014/main" id="{35955F04-C652-CEA7-6614-E522734E1473}"/>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8" name="Freeform 13">
              <a:extLst>
                <a:ext uri="{FF2B5EF4-FFF2-40B4-BE49-F238E27FC236}">
                  <a16:creationId xmlns:a16="http://schemas.microsoft.com/office/drawing/2014/main" id="{E6845A5B-080B-B9E4-B8DE-E6E7D9920292}"/>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9" name="Freeform 14">
              <a:extLst>
                <a:ext uri="{FF2B5EF4-FFF2-40B4-BE49-F238E27FC236}">
                  <a16:creationId xmlns:a16="http://schemas.microsoft.com/office/drawing/2014/main" id="{4C1863C1-352C-1C3E-8EC3-57A8511572EE}"/>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0" name="Freeform 15">
              <a:extLst>
                <a:ext uri="{FF2B5EF4-FFF2-40B4-BE49-F238E27FC236}">
                  <a16:creationId xmlns:a16="http://schemas.microsoft.com/office/drawing/2014/main" id="{4208815B-4254-D35C-0252-27EEC10007AF}"/>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1" name="Freeform 16">
              <a:extLst>
                <a:ext uri="{FF2B5EF4-FFF2-40B4-BE49-F238E27FC236}">
                  <a16:creationId xmlns:a16="http://schemas.microsoft.com/office/drawing/2014/main" id="{A3239374-A0C6-695E-14C7-5EF8A6FE1012}"/>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2" name="Freeform 17">
              <a:extLst>
                <a:ext uri="{FF2B5EF4-FFF2-40B4-BE49-F238E27FC236}">
                  <a16:creationId xmlns:a16="http://schemas.microsoft.com/office/drawing/2014/main" id="{64FF99BF-D2C9-8642-CDE7-50A2E6E0F8F0}"/>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3" name="Freeform 18">
              <a:extLst>
                <a:ext uri="{FF2B5EF4-FFF2-40B4-BE49-F238E27FC236}">
                  <a16:creationId xmlns:a16="http://schemas.microsoft.com/office/drawing/2014/main" id="{DAA67512-0F1A-D837-00F2-8DCC93E95E36}"/>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4" name="Freeform 19">
              <a:extLst>
                <a:ext uri="{FF2B5EF4-FFF2-40B4-BE49-F238E27FC236}">
                  <a16:creationId xmlns:a16="http://schemas.microsoft.com/office/drawing/2014/main" id="{D9AB7813-E8B4-32FC-A586-5A5EE784C6C5}"/>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5" name="Freeform 20">
              <a:extLst>
                <a:ext uri="{FF2B5EF4-FFF2-40B4-BE49-F238E27FC236}">
                  <a16:creationId xmlns:a16="http://schemas.microsoft.com/office/drawing/2014/main" id="{28BCA659-542E-00F9-2657-C465AD6DEA3B}"/>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6" name="Freeform 21">
              <a:extLst>
                <a:ext uri="{FF2B5EF4-FFF2-40B4-BE49-F238E27FC236}">
                  <a16:creationId xmlns:a16="http://schemas.microsoft.com/office/drawing/2014/main" id="{66B95A7E-0772-BE6E-4395-ECDA0C76CC21}"/>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7" name="Freeform 22">
              <a:extLst>
                <a:ext uri="{FF2B5EF4-FFF2-40B4-BE49-F238E27FC236}">
                  <a16:creationId xmlns:a16="http://schemas.microsoft.com/office/drawing/2014/main" id="{125CF2AB-34D6-3B64-5B42-5E96C1A017FB}"/>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grpSp>
        <p:nvGrpSpPr>
          <p:cNvPr id="1027" name="Group 48">
            <a:extLst>
              <a:ext uri="{FF2B5EF4-FFF2-40B4-BE49-F238E27FC236}">
                <a16:creationId xmlns:a16="http://schemas.microsoft.com/office/drawing/2014/main" id="{3CADB45B-3FEA-463E-12FA-628605486B58}"/>
              </a:ext>
            </a:extLst>
          </p:cNvPr>
          <p:cNvGrpSpPr>
            <a:grpSpLocks/>
          </p:cNvGrpSpPr>
          <p:nvPr/>
        </p:nvGrpSpPr>
        <p:grpSpPr bwMode="auto">
          <a:xfrm>
            <a:off x="20638" y="0"/>
            <a:ext cx="1952625" cy="6853238"/>
            <a:chOff x="6627813" y="195717"/>
            <a:chExt cx="1952625" cy="5678034"/>
          </a:xfrm>
        </p:grpSpPr>
        <p:sp>
          <p:nvSpPr>
            <p:cNvPr id="1034" name="Freeform 27">
              <a:extLst>
                <a:ext uri="{FF2B5EF4-FFF2-40B4-BE49-F238E27FC236}">
                  <a16:creationId xmlns:a16="http://schemas.microsoft.com/office/drawing/2014/main" id="{1D1DF8F0-5BD0-4250-8DA0-66336EFE6CDB}"/>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5" name="Freeform 28">
              <a:extLst>
                <a:ext uri="{FF2B5EF4-FFF2-40B4-BE49-F238E27FC236}">
                  <a16:creationId xmlns:a16="http://schemas.microsoft.com/office/drawing/2014/main" id="{CD816972-1E92-E933-B08C-E010BCC40D81}"/>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6" name="Freeform 29">
              <a:extLst>
                <a:ext uri="{FF2B5EF4-FFF2-40B4-BE49-F238E27FC236}">
                  <a16:creationId xmlns:a16="http://schemas.microsoft.com/office/drawing/2014/main" id="{F59FC6EC-D45D-D6B1-EA40-5327833913B0}"/>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7" name="Freeform 30">
              <a:extLst>
                <a:ext uri="{FF2B5EF4-FFF2-40B4-BE49-F238E27FC236}">
                  <a16:creationId xmlns:a16="http://schemas.microsoft.com/office/drawing/2014/main" id="{536F044F-ECFF-B9F7-E114-15E13C0D2461}"/>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8" name="Freeform 31">
              <a:extLst>
                <a:ext uri="{FF2B5EF4-FFF2-40B4-BE49-F238E27FC236}">
                  <a16:creationId xmlns:a16="http://schemas.microsoft.com/office/drawing/2014/main" id="{74F7D884-247D-775E-0D8A-8BCECB94627D}"/>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9" name="Freeform 32">
              <a:extLst>
                <a:ext uri="{FF2B5EF4-FFF2-40B4-BE49-F238E27FC236}">
                  <a16:creationId xmlns:a16="http://schemas.microsoft.com/office/drawing/2014/main" id="{8F3B96EE-F3C4-A0FC-DA80-64C7A0CBA8E7}"/>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0" name="Freeform 33">
              <a:extLst>
                <a:ext uri="{FF2B5EF4-FFF2-40B4-BE49-F238E27FC236}">
                  <a16:creationId xmlns:a16="http://schemas.microsoft.com/office/drawing/2014/main" id="{D4F4E7E6-2057-3054-B27D-84847571B1E7}"/>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1" name="Freeform 34">
              <a:extLst>
                <a:ext uri="{FF2B5EF4-FFF2-40B4-BE49-F238E27FC236}">
                  <a16:creationId xmlns:a16="http://schemas.microsoft.com/office/drawing/2014/main" id="{7F23332B-90B4-FD20-7276-628DBFB52F4F}"/>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2" name="Freeform 35">
              <a:extLst>
                <a:ext uri="{FF2B5EF4-FFF2-40B4-BE49-F238E27FC236}">
                  <a16:creationId xmlns:a16="http://schemas.microsoft.com/office/drawing/2014/main" id="{3A05F5DE-99BC-0C18-B80E-E6BD4D15FC33}"/>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3" name="Freeform 36">
              <a:extLst>
                <a:ext uri="{FF2B5EF4-FFF2-40B4-BE49-F238E27FC236}">
                  <a16:creationId xmlns:a16="http://schemas.microsoft.com/office/drawing/2014/main" id="{713B039E-3DC4-082F-0DC6-85A19B3C7800}"/>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4" name="Freeform 37">
              <a:extLst>
                <a:ext uri="{FF2B5EF4-FFF2-40B4-BE49-F238E27FC236}">
                  <a16:creationId xmlns:a16="http://schemas.microsoft.com/office/drawing/2014/main" id="{A17CBD93-32E4-4CD4-5DC1-651F517CE994}"/>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5" name="Freeform 38">
              <a:extLst>
                <a:ext uri="{FF2B5EF4-FFF2-40B4-BE49-F238E27FC236}">
                  <a16:creationId xmlns:a16="http://schemas.microsoft.com/office/drawing/2014/main" id="{3EAEAAD7-0024-21C7-9A96-D76C4AC7F464}"/>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62" name="Rectangle 61">
            <a:extLst>
              <a:ext uri="{FF2B5EF4-FFF2-40B4-BE49-F238E27FC236}">
                <a16:creationId xmlns:a16="http://schemas.microsoft.com/office/drawing/2014/main" id="{CACA7A3B-275C-FBC0-B2A7-BA156A69A828}"/>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1BC73325-7CCE-984F-3AA4-CB6C09167129}"/>
              </a:ext>
            </a:extLst>
          </p:cNvPr>
          <p:cNvSpPr>
            <a:spLocks noGrp="1"/>
          </p:cNvSpPr>
          <p:nvPr>
            <p:ph type="title"/>
          </p:nvPr>
        </p:nvSpPr>
        <p:spPr bwMode="auto">
          <a:xfrm>
            <a:off x="1944688" y="623888"/>
            <a:ext cx="6589712"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タイトルの書式設定</a:t>
            </a:r>
            <a:endParaRPr lang="en-US" altLang="ja-JP"/>
          </a:p>
        </p:txBody>
      </p:sp>
      <p:sp>
        <p:nvSpPr>
          <p:cNvPr id="1030" name="Text Placeholder 2">
            <a:extLst>
              <a:ext uri="{FF2B5EF4-FFF2-40B4-BE49-F238E27FC236}">
                <a16:creationId xmlns:a16="http://schemas.microsoft.com/office/drawing/2014/main" id="{6B00E36B-B6B7-07D5-2FBD-500563A820D6}"/>
              </a:ext>
            </a:extLst>
          </p:cNvPr>
          <p:cNvSpPr>
            <a:spLocks noGrp="1"/>
          </p:cNvSpPr>
          <p:nvPr>
            <p:ph type="body" idx="1"/>
          </p:nvPr>
        </p:nvSpPr>
        <p:spPr bwMode="auto">
          <a:xfrm>
            <a:off x="1943100" y="2133600"/>
            <a:ext cx="65913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4" name="Date Placeholder 3">
            <a:extLst>
              <a:ext uri="{FF2B5EF4-FFF2-40B4-BE49-F238E27FC236}">
                <a16:creationId xmlns:a16="http://schemas.microsoft.com/office/drawing/2014/main" id="{6B2625A4-799F-3E0F-EC0A-D16837BDAB57}"/>
              </a:ext>
            </a:extLst>
          </p:cNvPr>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C9E28023-AC18-46AE-9BD0-96FEB30F3F40}" type="datetimeFigureOut">
              <a:rPr lang="ja-JP" altLang="en-US"/>
              <a:pPr>
                <a:defRPr/>
              </a:pPr>
              <a:t>2025/6/24</a:t>
            </a:fld>
            <a:endParaRPr lang="ja-JP" altLang="en-US"/>
          </a:p>
        </p:txBody>
      </p:sp>
      <p:sp>
        <p:nvSpPr>
          <p:cNvPr id="5" name="Footer Placeholder 4">
            <a:extLst>
              <a:ext uri="{FF2B5EF4-FFF2-40B4-BE49-F238E27FC236}">
                <a16:creationId xmlns:a16="http://schemas.microsoft.com/office/drawing/2014/main" id="{48918395-E2D2-0895-ECF0-FF8EEF00698F}"/>
              </a:ext>
            </a:extLst>
          </p:cNvPr>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ja-JP" altLang="en-US"/>
          </a:p>
        </p:txBody>
      </p:sp>
      <p:sp>
        <p:nvSpPr>
          <p:cNvPr id="6" name="Slide Number Placeholder 5">
            <a:extLst>
              <a:ext uri="{FF2B5EF4-FFF2-40B4-BE49-F238E27FC236}">
                <a16:creationId xmlns:a16="http://schemas.microsoft.com/office/drawing/2014/main" id="{8E82BD14-52E1-EB8A-1A15-2DAFF88A3266}"/>
              </a:ext>
            </a:extLst>
          </p:cNvPr>
          <p:cNvSpPr>
            <a:spLocks noGrp="1"/>
          </p:cNvSpPr>
          <p:nvPr>
            <p:ph type="sldNum" sz="quarter" idx="4"/>
          </p:nvPr>
        </p:nvSpPr>
        <p:spPr bwMode="gray">
          <a:xfrm>
            <a:off x="511175" y="787400"/>
            <a:ext cx="585788" cy="365125"/>
          </a:xfrm>
          <a:prstGeom prst="rect">
            <a:avLst/>
          </a:prstGeom>
        </p:spPr>
        <p:txBody>
          <a:bodyPr vert="horz" wrap="square" lIns="91440" tIns="45720" rIns="91440" bIns="45720" numCol="1" anchor="ctr" anchorCtr="0" compatLnSpc="1">
            <a:prstTxWarp prst="textNoShape">
              <a:avLst/>
            </a:prstTxWarp>
          </a:bodyPr>
          <a:lstStyle>
            <a:lvl1pPr algn="r">
              <a:defRPr sz="2000">
                <a:solidFill>
                  <a:srgbClr val="FEFFFF"/>
                </a:solidFill>
              </a:defRPr>
            </a:lvl1pPr>
          </a:lstStyle>
          <a:p>
            <a:pPr>
              <a:defRPr/>
            </a:pPr>
            <a:fld id="{5D74989E-B1B8-4770-BCFA-9E019209563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Lst>
  <p:txStyles>
    <p:titleStyle>
      <a:lvl1pPr algn="l" defTabSz="457200" rtl="0" eaLnBrk="0" fontAlgn="base" hangingPunct="0">
        <a:spcBef>
          <a:spcPct val="0"/>
        </a:spcBef>
        <a:spcAft>
          <a:spcPct val="0"/>
        </a:spcAft>
        <a:defRPr kumimoji="1" sz="3600" kern="1200">
          <a:solidFill>
            <a:srgbClr val="262626"/>
          </a:solidFill>
          <a:latin typeface="+mj-lt"/>
          <a:ea typeface="+mj-ea"/>
          <a:cs typeface="+mj-cs"/>
        </a:defRPr>
      </a:lvl1pPr>
      <a:lvl2pPr algn="l" defTabSz="457200" rtl="0" eaLnBrk="0" fontAlgn="base" hangingPunct="0">
        <a:spcBef>
          <a:spcPct val="0"/>
        </a:spcBef>
        <a:spcAft>
          <a:spcPct val="0"/>
        </a:spcAft>
        <a:defRPr kumimoji="1" sz="3600">
          <a:solidFill>
            <a:srgbClr val="262626"/>
          </a:solidFill>
          <a:latin typeface="Century Gothic" panose="020B0502020202020204" pitchFamily="34" charset="0"/>
          <a:ea typeface="メイリオ" panose="020B0604030504040204" pitchFamily="50" charset="-128"/>
        </a:defRPr>
      </a:lvl2pPr>
      <a:lvl3pPr algn="l" defTabSz="457200" rtl="0" eaLnBrk="0" fontAlgn="base" hangingPunct="0">
        <a:spcBef>
          <a:spcPct val="0"/>
        </a:spcBef>
        <a:spcAft>
          <a:spcPct val="0"/>
        </a:spcAft>
        <a:defRPr kumimoji="1" sz="3600">
          <a:solidFill>
            <a:srgbClr val="262626"/>
          </a:solidFill>
          <a:latin typeface="Century Gothic" panose="020B0502020202020204" pitchFamily="34" charset="0"/>
          <a:ea typeface="メイリオ" panose="020B0604030504040204" pitchFamily="50" charset="-128"/>
        </a:defRPr>
      </a:lvl3pPr>
      <a:lvl4pPr algn="l" defTabSz="457200" rtl="0" eaLnBrk="0" fontAlgn="base" hangingPunct="0">
        <a:spcBef>
          <a:spcPct val="0"/>
        </a:spcBef>
        <a:spcAft>
          <a:spcPct val="0"/>
        </a:spcAft>
        <a:defRPr kumimoji="1" sz="3600">
          <a:solidFill>
            <a:srgbClr val="262626"/>
          </a:solidFill>
          <a:latin typeface="Century Gothic" panose="020B0502020202020204" pitchFamily="34" charset="0"/>
          <a:ea typeface="メイリオ" panose="020B0604030504040204" pitchFamily="50" charset="-128"/>
        </a:defRPr>
      </a:lvl4pPr>
      <a:lvl5pPr algn="l" defTabSz="457200" rtl="0" eaLnBrk="0" fontAlgn="base" hangingPunct="0">
        <a:spcBef>
          <a:spcPct val="0"/>
        </a:spcBef>
        <a:spcAft>
          <a:spcPct val="0"/>
        </a:spcAft>
        <a:defRPr kumimoji="1" sz="3600">
          <a:solidFill>
            <a:srgbClr val="262626"/>
          </a:solidFill>
          <a:latin typeface="Century Gothic" panose="020B0502020202020204" pitchFamily="34" charset="0"/>
          <a:ea typeface="メイリオ" panose="020B0604030504040204"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umimoji="1"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kumimoji="1"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kumimoji="1"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kumimoji="1"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kumimoji="1"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a:extLst>
              <a:ext uri="{FF2B5EF4-FFF2-40B4-BE49-F238E27FC236}">
                <a16:creationId xmlns:a16="http://schemas.microsoft.com/office/drawing/2014/main" id="{F2BA0416-3904-E6E2-DF0D-F579C5C3F07F}"/>
              </a:ext>
            </a:extLst>
          </p:cNvPr>
          <p:cNvSpPr>
            <a:spLocks noGrp="1"/>
          </p:cNvSpPr>
          <p:nvPr>
            <p:ph type="ctrTitle"/>
          </p:nvPr>
        </p:nvSpPr>
        <p:spPr>
          <a:xfrm>
            <a:off x="685800" y="1484313"/>
            <a:ext cx="7772400" cy="2592387"/>
          </a:xfrm>
        </p:spPr>
        <p:txBody>
          <a:bodyPr rtlCol="0">
            <a:normAutofit fontScale="90000"/>
          </a:bodyPr>
          <a:lstStyle/>
          <a:p>
            <a:pPr algn="ctr" eaLnBrk="1" fontAlgn="auto" hangingPunct="1">
              <a:spcAft>
                <a:spcPts val="0"/>
              </a:spcAft>
              <a:defRPr/>
            </a:pPr>
            <a:r>
              <a:rPr lang="ja-JP" altLang="en-US" sz="4000" dirty="0">
                <a:solidFill>
                  <a:schemeClr val="tx1">
                    <a:lumMod val="85000"/>
                    <a:lumOff val="15000"/>
                  </a:schemeClr>
                </a:solidFill>
              </a:rPr>
              <a:t>講演</a:t>
            </a:r>
            <a:br>
              <a:rPr lang="en-US" altLang="ja-JP" dirty="0">
                <a:solidFill>
                  <a:schemeClr val="tx1">
                    <a:lumMod val="85000"/>
                    <a:lumOff val="15000"/>
                  </a:schemeClr>
                </a:solidFill>
              </a:rPr>
            </a:br>
            <a:r>
              <a:rPr lang="ja-JP" altLang="en-US" sz="4400" dirty="0">
                <a:solidFill>
                  <a:schemeClr val="tx1">
                    <a:lumMod val="85000"/>
                    <a:lumOff val="15000"/>
                  </a:schemeClr>
                </a:solidFill>
              </a:rPr>
              <a:t>中国語翻訳法</a:t>
            </a:r>
            <a:br>
              <a:rPr lang="en-US" altLang="ja-JP" sz="4400" dirty="0">
                <a:solidFill>
                  <a:schemeClr val="tx1">
                    <a:lumMod val="85000"/>
                    <a:lumOff val="15000"/>
                  </a:schemeClr>
                </a:solidFill>
              </a:rPr>
            </a:br>
            <a:r>
              <a:rPr lang="en-US" altLang="ja-JP" sz="4400" dirty="0">
                <a:solidFill>
                  <a:schemeClr val="tx1">
                    <a:lumMod val="85000"/>
                    <a:lumOff val="15000"/>
                  </a:schemeClr>
                </a:solidFill>
              </a:rPr>
              <a:t>――</a:t>
            </a:r>
            <a:r>
              <a:rPr lang="ja-JP" altLang="ja-JP" sz="4400" dirty="0">
                <a:solidFill>
                  <a:schemeClr val="tx1">
                    <a:lumMod val="85000"/>
                    <a:lumOff val="15000"/>
                  </a:schemeClr>
                </a:solidFill>
              </a:rPr>
              <a:t>中日対照言語学研究からのアプローチ</a:t>
            </a:r>
            <a:br>
              <a:rPr lang="ja-JP" altLang="ja-JP" sz="4400" dirty="0">
                <a:solidFill>
                  <a:schemeClr val="tx1">
                    <a:lumMod val="85000"/>
                    <a:lumOff val="15000"/>
                  </a:schemeClr>
                </a:solidFill>
              </a:rPr>
            </a:br>
            <a:endParaRPr lang="ja-JP" altLang="en-US" sz="4400" dirty="0">
              <a:solidFill>
                <a:schemeClr val="tx1">
                  <a:lumMod val="85000"/>
                  <a:lumOff val="15000"/>
                </a:schemeClr>
              </a:solidFill>
            </a:endParaRPr>
          </a:p>
        </p:txBody>
      </p:sp>
      <p:sp>
        <p:nvSpPr>
          <p:cNvPr id="3" name="サブタイトル 2">
            <a:extLst>
              <a:ext uri="{FF2B5EF4-FFF2-40B4-BE49-F238E27FC236}">
                <a16:creationId xmlns:a16="http://schemas.microsoft.com/office/drawing/2014/main" id="{AB531817-F489-500C-9A78-696856998960}"/>
              </a:ext>
            </a:extLst>
          </p:cNvPr>
          <p:cNvSpPr>
            <a:spLocks noGrp="1"/>
          </p:cNvSpPr>
          <p:nvPr>
            <p:ph type="subTitle" idx="1"/>
          </p:nvPr>
        </p:nvSpPr>
        <p:spPr>
          <a:xfrm>
            <a:off x="4787900" y="4076700"/>
            <a:ext cx="4248150" cy="2016125"/>
          </a:xfrm>
        </p:spPr>
        <p:txBody>
          <a:bodyPr rtlCol="0">
            <a:noAutofit/>
          </a:bodyPr>
          <a:lstStyle/>
          <a:p>
            <a:pPr algn="r" eaLnBrk="1" fontAlgn="auto" hangingPunct="1">
              <a:spcAft>
                <a:spcPts val="0"/>
              </a:spcAft>
              <a:buFont typeface="Wingdings 3" charset="2"/>
              <a:buNone/>
              <a:defRPr/>
            </a:pPr>
            <a:r>
              <a:rPr lang="ja-JP" altLang="en-US" sz="2400" dirty="0"/>
              <a:t>続三義</a:t>
            </a:r>
            <a:endParaRPr lang="en-US" altLang="ja-JP" sz="2400" dirty="0"/>
          </a:p>
          <a:p>
            <a:pPr algn="r" eaLnBrk="1" fontAlgn="auto" hangingPunct="1">
              <a:spcAft>
                <a:spcPts val="0"/>
              </a:spcAft>
              <a:buFont typeface="Wingdings 3" charset="2"/>
              <a:buNone/>
              <a:defRPr/>
            </a:pPr>
            <a:r>
              <a:rPr lang="en-US" altLang="ja-JP" sz="2400" dirty="0"/>
              <a:t>2024</a:t>
            </a:r>
            <a:r>
              <a:rPr lang="ja-JP" altLang="en-US" sz="2400" dirty="0"/>
              <a:t>年</a:t>
            </a:r>
            <a:r>
              <a:rPr lang="en-US" altLang="ja-JP" sz="2400" dirty="0"/>
              <a:t>11</a:t>
            </a:r>
            <a:r>
              <a:rPr lang="ja-JP" altLang="en-US" sz="2400" dirty="0"/>
              <a:t>月</a:t>
            </a:r>
            <a:r>
              <a:rPr lang="en-US" altLang="ja-JP" sz="2400" dirty="0"/>
              <a:t>23</a:t>
            </a:r>
            <a:r>
              <a:rPr lang="ja-JP" altLang="en-US" sz="2400" dirty="0"/>
              <a:t>日</a:t>
            </a:r>
            <a:endParaRPr lang="en-US" altLang="ja-JP" sz="2400" dirty="0"/>
          </a:p>
          <a:p>
            <a:pPr algn="r" eaLnBrk="1" fontAlgn="auto" hangingPunct="1">
              <a:spcAft>
                <a:spcPts val="0"/>
              </a:spcAft>
              <a:buFont typeface="Wingdings 3" charset="2"/>
              <a:buNone/>
              <a:defRPr/>
            </a:pPr>
            <a:r>
              <a:rPr lang="ja-JP" altLang="en-US" sz="2400" dirty="0"/>
              <a:t>於大東文化大学主催</a:t>
            </a:r>
            <a:endParaRPr lang="en-US" altLang="ja-JP" sz="2400" dirty="0"/>
          </a:p>
          <a:p>
            <a:pPr algn="r" eaLnBrk="1" fontAlgn="auto" hangingPunct="1">
              <a:spcAft>
                <a:spcPts val="0"/>
              </a:spcAft>
              <a:buFont typeface="Wingdings 3" charset="2"/>
              <a:buNone/>
              <a:defRPr/>
            </a:pPr>
            <a:r>
              <a:rPr lang="ja-JP" altLang="en-US" sz="2400" dirty="0"/>
              <a:t>第 </a:t>
            </a:r>
            <a:r>
              <a:rPr lang="en-US" altLang="ja-JP" sz="2400" dirty="0"/>
              <a:t>28 </a:t>
            </a:r>
            <a:r>
              <a:rPr lang="ja-JP" altLang="en-US" sz="2400" dirty="0"/>
              <a:t>回学術シンポジウム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a:extLst>
              <a:ext uri="{FF2B5EF4-FFF2-40B4-BE49-F238E27FC236}">
                <a16:creationId xmlns:a16="http://schemas.microsoft.com/office/drawing/2014/main" id="{5F4EDADB-4AF6-654E-0080-FB281C9A6032}"/>
              </a:ext>
            </a:extLst>
          </p:cNvPr>
          <p:cNvSpPr>
            <a:spLocks noGrp="1"/>
          </p:cNvSpPr>
          <p:nvPr>
            <p:ph type="title"/>
          </p:nvPr>
        </p:nvSpPr>
        <p:spPr>
          <a:xfrm>
            <a:off x="1944688" y="623888"/>
            <a:ext cx="6589712" cy="1281112"/>
          </a:xfrm>
        </p:spPr>
        <p:txBody>
          <a:bodyPr/>
          <a:lstStyle/>
          <a:p>
            <a:pPr eaLnBrk="1" hangingPunct="1"/>
            <a:r>
              <a:rPr lang="en-US" altLang="ja-JP" sz="3200"/>
              <a:t>1.2.4</a:t>
            </a:r>
            <a:r>
              <a:rPr lang="ja-JP" altLang="en-US" sz="3200"/>
              <a:t>　</a:t>
            </a:r>
            <a:r>
              <a:rPr lang="ja-JP" altLang="ja-JP" sz="3200"/>
              <a:t>日中の連語（詞組、短語）</a:t>
            </a:r>
            <a:endParaRPr lang="ja-JP" altLang="en-US" sz="3200"/>
          </a:p>
        </p:txBody>
      </p:sp>
      <p:sp>
        <p:nvSpPr>
          <p:cNvPr id="10243" name="コンテンツ プレースホルダー 2">
            <a:extLst>
              <a:ext uri="{FF2B5EF4-FFF2-40B4-BE49-F238E27FC236}">
                <a16:creationId xmlns:a16="http://schemas.microsoft.com/office/drawing/2014/main" id="{25469AF3-4235-D227-D55A-22359EFE2902}"/>
              </a:ext>
            </a:extLst>
          </p:cNvPr>
          <p:cNvSpPr>
            <a:spLocks noGrp="1"/>
          </p:cNvSpPr>
          <p:nvPr>
            <p:ph idx="1"/>
          </p:nvPr>
        </p:nvSpPr>
        <p:spPr>
          <a:xfrm>
            <a:off x="485775" y="1341438"/>
            <a:ext cx="8229600" cy="4895850"/>
          </a:xfrm>
        </p:spPr>
        <p:txBody>
          <a:bodyPr rtlCol="0">
            <a:normAutofit/>
          </a:bodyPr>
          <a:lstStyle/>
          <a:p>
            <a:pPr marL="0" indent="0" eaLnBrk="1" fontAlgn="auto" hangingPunct="1">
              <a:spcAft>
                <a:spcPts val="0"/>
              </a:spcAft>
              <a:buFont typeface="Wingdings 3" charset="2"/>
              <a:buNone/>
              <a:defRPr/>
            </a:pPr>
            <a:r>
              <a:rPr lang="en-US" altLang="ja-JP" sz="2400" dirty="0">
                <a:solidFill>
                  <a:schemeClr val="tx1">
                    <a:lumMod val="75000"/>
                    <a:lumOff val="25000"/>
                  </a:schemeClr>
                </a:solidFill>
              </a:rPr>
              <a:t>  </a:t>
            </a:r>
            <a:r>
              <a:rPr lang="ja-JP" altLang="ja-JP" sz="2400" dirty="0">
                <a:solidFill>
                  <a:schemeClr val="tx1">
                    <a:lumMod val="75000"/>
                    <a:lumOff val="25000"/>
                  </a:schemeClr>
                </a:solidFill>
              </a:rPr>
              <a:t>日本語にも中国語にも、「連語」という言語単位がある。その定義は難しいが、ここではとりあえず、中国語の分析法（《实用现代汉语语法》『実用現代漢語語法』）に習って、日中の連語と思われるものを挙げておくことにする。</a:t>
            </a: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日本語：</a:t>
            </a:r>
            <a:endParaRPr lang="en-US" altLang="ja-JP"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中国語：</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en-US" sz="2400" dirty="0">
              <a:solidFill>
                <a:schemeClr val="tx1">
                  <a:lumMod val="75000"/>
                  <a:lumOff val="25000"/>
                </a:schemeClr>
              </a:solidFill>
            </a:endParaRPr>
          </a:p>
        </p:txBody>
      </p:sp>
      <p:sp>
        <p:nvSpPr>
          <p:cNvPr id="6" name="テキスト ボックス 5">
            <a:extLst>
              <a:ext uri="{FF2B5EF4-FFF2-40B4-BE49-F238E27FC236}">
                <a16:creationId xmlns:a16="http://schemas.microsoft.com/office/drawing/2014/main" id="{F578A02A-1F25-7D7F-2588-7C67021D70C0}"/>
              </a:ext>
            </a:extLst>
          </p:cNvPr>
          <p:cNvSpPr txBox="1"/>
          <p:nvPr/>
        </p:nvSpPr>
        <p:spPr>
          <a:xfrm>
            <a:off x="1692275" y="2960688"/>
            <a:ext cx="6621463"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名詞連語、動詞連語、形容詞連語、主述連語、後置詞連語、形式名詞（の</a:t>
            </a:r>
            <a:r>
              <a:rPr lang="en-US" altLang="ja-JP" sz="2400" dirty="0"/>
              <a:t>/</a:t>
            </a:r>
            <a:r>
              <a:rPr lang="ja-JP" altLang="ja-JP" sz="2400" dirty="0"/>
              <a:t>もの</a:t>
            </a:r>
            <a:r>
              <a:rPr lang="en-US" altLang="ja-JP" sz="2400" dirty="0"/>
              <a:t>/</a:t>
            </a:r>
            <a:r>
              <a:rPr lang="ja-JP" altLang="ja-JP" sz="2400" dirty="0"/>
              <a:t>ことなど）連語（この講演では「の」にのみ触れる）</a:t>
            </a:r>
          </a:p>
        </p:txBody>
      </p:sp>
      <p:sp>
        <p:nvSpPr>
          <p:cNvPr id="7" name="テキスト ボックス 6">
            <a:extLst>
              <a:ext uri="{FF2B5EF4-FFF2-40B4-BE49-F238E27FC236}">
                <a16:creationId xmlns:a16="http://schemas.microsoft.com/office/drawing/2014/main" id="{57FEEE9A-15A7-7E65-3588-09BA7AA9E43B}"/>
              </a:ext>
            </a:extLst>
          </p:cNvPr>
          <p:cNvSpPr txBox="1"/>
          <p:nvPr/>
        </p:nvSpPr>
        <p:spPr>
          <a:xfrm>
            <a:off x="1692275" y="4508500"/>
            <a:ext cx="6621463" cy="157003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名词短语</a:t>
            </a:r>
            <a:r>
              <a:rPr lang="ja-JP" altLang="ja-JP" sz="2400" dirty="0" err="1"/>
              <a:t>、</a:t>
            </a:r>
            <a:r>
              <a:rPr lang="zh-CN" altLang="en-US" sz="2400" dirty="0"/>
              <a:t>动词短语</a:t>
            </a:r>
            <a:r>
              <a:rPr lang="ja-JP" altLang="ja-JP" sz="2400" dirty="0" err="1"/>
              <a:t>、</a:t>
            </a:r>
            <a:r>
              <a:rPr lang="zh-CN" altLang="en-US" sz="2400" dirty="0"/>
              <a:t>形容词短语</a:t>
            </a:r>
            <a:r>
              <a:rPr lang="ja-JP" altLang="ja-JP" sz="2400" dirty="0" err="1"/>
              <a:t>、</a:t>
            </a:r>
            <a:r>
              <a:rPr lang="zh-CN" altLang="en-US" sz="2400" dirty="0"/>
              <a:t>主谓短语</a:t>
            </a:r>
            <a:r>
              <a:rPr lang="ja-JP" altLang="ja-JP" sz="2400" dirty="0" err="1"/>
              <a:t>、</a:t>
            </a:r>
            <a:r>
              <a:rPr lang="zh-CN" altLang="en-US" sz="2400" dirty="0"/>
              <a:t>介词短语</a:t>
            </a:r>
            <a:r>
              <a:rPr lang="ja-JP" altLang="ja-JP" sz="2400" dirty="0" err="1"/>
              <a:t>、</a:t>
            </a:r>
            <a:r>
              <a:rPr lang="en-US" altLang="ja-JP" sz="2400" dirty="0"/>
              <a:t>“</a:t>
            </a:r>
            <a:r>
              <a:rPr lang="zh-CN" altLang="en-US" sz="2400" dirty="0"/>
              <a:t>的</a:t>
            </a:r>
            <a:r>
              <a:rPr lang="en-US" altLang="ja-JP" sz="2400" dirty="0"/>
              <a:t>”</a:t>
            </a:r>
            <a:r>
              <a:rPr lang="zh-CN" altLang="en-US" sz="2400" dirty="0"/>
              <a:t>字短语</a:t>
            </a:r>
            <a:r>
              <a:rPr lang="ja-JP" altLang="ja-JP" sz="2400" dirty="0"/>
              <a:t>（</a:t>
            </a:r>
            <a:r>
              <a:rPr lang="en-US" altLang="zh-CN" sz="2400" dirty="0"/>
              <a:t>《</a:t>
            </a:r>
            <a:r>
              <a:rPr lang="zh-CN" altLang="en-US" sz="2400" dirty="0"/>
              <a:t>实用现代汉语语法</a:t>
            </a:r>
            <a:r>
              <a:rPr lang="en-US" altLang="zh-CN" sz="2400" dirty="0"/>
              <a:t>》</a:t>
            </a:r>
            <a:r>
              <a:rPr lang="ja-JP" altLang="ja-JP" sz="2400" dirty="0"/>
              <a:t>では、後続名詞のないものとしているが、この講演では、その限りではない）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a:extLst>
              <a:ext uri="{FF2B5EF4-FFF2-40B4-BE49-F238E27FC236}">
                <a16:creationId xmlns:a16="http://schemas.microsoft.com/office/drawing/2014/main" id="{A3E99573-E647-BB83-1A9F-DB4633EBDE5C}"/>
              </a:ext>
            </a:extLst>
          </p:cNvPr>
          <p:cNvSpPr>
            <a:spLocks noGrp="1"/>
          </p:cNvSpPr>
          <p:nvPr>
            <p:ph type="title"/>
          </p:nvPr>
        </p:nvSpPr>
        <p:spPr>
          <a:xfrm>
            <a:off x="1331913" y="274638"/>
            <a:ext cx="5040312" cy="693737"/>
          </a:xfrm>
        </p:spPr>
        <p:txBody>
          <a:bodyPr/>
          <a:lstStyle/>
          <a:p>
            <a:pPr eaLnBrk="1" hangingPunct="1"/>
            <a:r>
              <a:rPr lang="en-US" altLang="ja-JP" sz="3200"/>
              <a:t>1.2.5</a:t>
            </a:r>
            <a:r>
              <a:rPr lang="ja-JP" altLang="en-US" sz="3200"/>
              <a:t>　</a:t>
            </a:r>
            <a:r>
              <a:rPr lang="ja-JP" altLang="ja-JP" sz="3200"/>
              <a:t>日中の文成分</a:t>
            </a:r>
            <a:endParaRPr lang="ja-JP" altLang="en-US" sz="3200"/>
          </a:p>
        </p:txBody>
      </p:sp>
      <p:sp>
        <p:nvSpPr>
          <p:cNvPr id="11267" name="コンテンツ プレースホルダー 2">
            <a:extLst>
              <a:ext uri="{FF2B5EF4-FFF2-40B4-BE49-F238E27FC236}">
                <a16:creationId xmlns:a16="http://schemas.microsoft.com/office/drawing/2014/main" id="{6A6C12B2-6798-97E0-D862-2EC061CF1294}"/>
              </a:ext>
            </a:extLst>
          </p:cNvPr>
          <p:cNvSpPr>
            <a:spLocks noGrp="1"/>
          </p:cNvSpPr>
          <p:nvPr>
            <p:ph idx="1"/>
          </p:nvPr>
        </p:nvSpPr>
        <p:spPr>
          <a:xfrm>
            <a:off x="457200" y="1196975"/>
            <a:ext cx="8229600" cy="4929188"/>
          </a:xfrm>
        </p:spPr>
        <p:txBody>
          <a:bodyPr rtlCol="0">
            <a:normAutofit/>
          </a:bodyPr>
          <a:lstStyle/>
          <a:p>
            <a:pPr marL="0" indent="0" eaLnBrk="1" fontAlgn="auto" hangingPunct="1">
              <a:spcAft>
                <a:spcPts val="0"/>
              </a:spcAft>
              <a:buFont typeface="Wingdings 3" charset="2"/>
              <a:buNone/>
              <a:defRPr/>
            </a:pPr>
            <a:r>
              <a:rPr lang="en-US" altLang="ja-JP" sz="2400" dirty="0">
                <a:solidFill>
                  <a:schemeClr val="tx1">
                    <a:lumMod val="75000"/>
                    <a:lumOff val="25000"/>
                  </a:schemeClr>
                </a:solidFill>
              </a:rPr>
              <a:t>    </a:t>
            </a:r>
            <a:r>
              <a:rPr lang="ja-JP" altLang="ja-JP" sz="2400" dirty="0">
                <a:solidFill>
                  <a:schemeClr val="tx1">
                    <a:lumMod val="75000"/>
                    <a:lumOff val="25000"/>
                  </a:schemeClr>
                </a:solidFill>
              </a:rPr>
              <a:t>授業対象は大学生なので、基本的には、中学、高校で英語を学習してきている。したがって、一応、ＳＶＯという文構造は知っている。そして全員３年生なので、中国語の基本的な文構造が英語と同じだと、何らかの知識を持っていると思われる。</a:t>
            </a:r>
          </a:p>
          <a:p>
            <a:pPr marL="0" indent="0" eaLnBrk="1" fontAlgn="auto" hangingPunct="1">
              <a:spcAft>
                <a:spcPts val="0"/>
              </a:spcAft>
              <a:buFont typeface="Wingdings 3" charset="2"/>
              <a:buNone/>
              <a:defRPr/>
            </a:pPr>
            <a:r>
              <a:rPr lang="en-US" altLang="ja-JP" sz="2400" dirty="0">
                <a:solidFill>
                  <a:schemeClr val="tx1">
                    <a:lumMod val="75000"/>
                    <a:lumOff val="25000"/>
                  </a:schemeClr>
                </a:solidFill>
              </a:rPr>
              <a:t>    </a:t>
            </a:r>
            <a:r>
              <a:rPr lang="ja-JP" altLang="ja-JP" sz="2400" dirty="0">
                <a:solidFill>
                  <a:schemeClr val="tx1">
                    <a:lumMod val="75000"/>
                    <a:lumOff val="25000"/>
                  </a:schemeClr>
                </a:solidFill>
              </a:rPr>
              <a:t>文構造のところでもう一度確認するが、一応、日本語と中国語の文成分は、以下のように示すことができる。</a:t>
            </a: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endParaRPr lang="ja-JP"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日本語：</a:t>
            </a:r>
            <a:endParaRPr lang="en-US" altLang="zh-CN"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中国語：</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ja-JP" dirty="0">
              <a:solidFill>
                <a:schemeClr val="tx1">
                  <a:lumMod val="75000"/>
                  <a:lumOff val="25000"/>
                </a:schemeClr>
              </a:solidFill>
            </a:endParaRPr>
          </a:p>
          <a:p>
            <a:pPr eaLnBrk="1" fontAlgn="auto" hangingPunct="1">
              <a:spcAft>
                <a:spcPts val="0"/>
              </a:spcAft>
              <a:buFont typeface="Wingdings 3" charset="2"/>
              <a:buChar char=""/>
              <a:defRPr/>
            </a:pPr>
            <a:endParaRPr lang="ja-JP" altLang="en-US" dirty="0">
              <a:solidFill>
                <a:schemeClr val="tx1">
                  <a:lumMod val="75000"/>
                  <a:lumOff val="25000"/>
                </a:schemeClr>
              </a:solidFill>
            </a:endParaRPr>
          </a:p>
        </p:txBody>
      </p:sp>
      <p:sp>
        <p:nvSpPr>
          <p:cNvPr id="6" name="テキスト ボックス 5">
            <a:extLst>
              <a:ext uri="{FF2B5EF4-FFF2-40B4-BE49-F238E27FC236}">
                <a16:creationId xmlns:a16="http://schemas.microsoft.com/office/drawing/2014/main" id="{92369DEC-9AE4-D5E5-E3F3-D24F0CBFC77E}"/>
              </a:ext>
            </a:extLst>
          </p:cNvPr>
          <p:cNvSpPr txBox="1"/>
          <p:nvPr/>
        </p:nvSpPr>
        <p:spPr>
          <a:xfrm>
            <a:off x="2216150" y="4464050"/>
            <a:ext cx="343535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en-US" altLang="ja-JP" sz="2400" dirty="0"/>
              <a:t>S</a:t>
            </a:r>
            <a:r>
              <a:rPr lang="ja-JP" altLang="ja-JP" sz="2400" dirty="0"/>
              <a:t>　　　</a:t>
            </a:r>
            <a:r>
              <a:rPr lang="en-US" altLang="ja-JP" sz="2400" dirty="0"/>
              <a:t>  O</a:t>
            </a:r>
            <a:r>
              <a:rPr lang="ja-JP" altLang="ja-JP" sz="2400" dirty="0"/>
              <a:t>　　</a:t>
            </a:r>
            <a:r>
              <a:rPr lang="en-US" altLang="ja-JP" sz="2400" dirty="0"/>
              <a:t>  P</a:t>
            </a:r>
            <a:endParaRPr lang="ja-JP" altLang="ja-JP" sz="2400" dirty="0"/>
          </a:p>
          <a:p>
            <a:pPr>
              <a:defRPr/>
            </a:pPr>
            <a:r>
              <a:rPr lang="ja-JP" altLang="ja-JP" sz="2400" dirty="0"/>
              <a:t>主語　</a:t>
            </a:r>
            <a:r>
              <a:rPr lang="ja-JP" altLang="en-US" sz="2400" dirty="0"/>
              <a:t>　</a:t>
            </a:r>
            <a:r>
              <a:rPr lang="ja-JP" altLang="ja-JP" sz="2400" dirty="0"/>
              <a:t>目的語　述語</a:t>
            </a:r>
          </a:p>
        </p:txBody>
      </p:sp>
      <p:sp>
        <p:nvSpPr>
          <p:cNvPr id="7" name="テキスト ボックス 6">
            <a:extLst>
              <a:ext uri="{FF2B5EF4-FFF2-40B4-BE49-F238E27FC236}">
                <a16:creationId xmlns:a16="http://schemas.microsoft.com/office/drawing/2014/main" id="{3CE661CD-B67F-4F6B-6B52-B56FCB02488B}"/>
              </a:ext>
            </a:extLst>
          </p:cNvPr>
          <p:cNvSpPr txBox="1"/>
          <p:nvPr/>
        </p:nvSpPr>
        <p:spPr>
          <a:xfrm>
            <a:off x="2216150" y="5524500"/>
            <a:ext cx="3435350"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en-US" altLang="ja-JP" sz="2400" dirty="0"/>
              <a:t>S</a:t>
            </a:r>
            <a:r>
              <a:rPr lang="zh-CN" altLang="ja-JP" sz="2400" dirty="0"/>
              <a:t>　　</a:t>
            </a:r>
            <a:r>
              <a:rPr lang="en-US" altLang="zh-CN" sz="2400" dirty="0"/>
              <a:t>  </a:t>
            </a:r>
            <a:r>
              <a:rPr lang="ja-JP" altLang="en-US" sz="2400" dirty="0"/>
              <a:t>　</a:t>
            </a:r>
            <a:r>
              <a:rPr lang="en-US" altLang="ja-JP" sz="2400" dirty="0"/>
              <a:t>P</a:t>
            </a:r>
            <a:r>
              <a:rPr lang="zh-CN" altLang="ja-JP" sz="2400" dirty="0"/>
              <a:t>　　　</a:t>
            </a:r>
            <a:r>
              <a:rPr lang="ja-JP" altLang="en-US" sz="2400" dirty="0"/>
              <a:t>　</a:t>
            </a:r>
            <a:r>
              <a:rPr lang="en-US" altLang="ja-JP" sz="2400" dirty="0"/>
              <a:t>O</a:t>
            </a:r>
            <a:endParaRPr lang="ja-JP" altLang="ja-JP" sz="2400" dirty="0"/>
          </a:p>
          <a:p>
            <a:pPr>
              <a:defRPr/>
            </a:pPr>
            <a:r>
              <a:rPr lang="zh-CN" altLang="en-US" sz="2400" dirty="0"/>
              <a:t>主语</a:t>
            </a:r>
            <a:r>
              <a:rPr lang="ja-JP" altLang="ja-JP" sz="2400" dirty="0"/>
              <a:t>　</a:t>
            </a:r>
            <a:r>
              <a:rPr lang="ja-JP" altLang="en-US" sz="2400" dirty="0"/>
              <a:t>　</a:t>
            </a:r>
            <a:r>
              <a:rPr lang="zh-CN" altLang="en-US" sz="2400" dirty="0"/>
              <a:t>谓语</a:t>
            </a:r>
            <a:r>
              <a:rPr lang="ja-JP" altLang="ja-JP" sz="2400" dirty="0"/>
              <a:t>　</a:t>
            </a:r>
            <a:r>
              <a:rPr lang="ja-JP" altLang="en-US" sz="2400" dirty="0"/>
              <a:t>　</a:t>
            </a:r>
            <a:r>
              <a:rPr lang="zh-CN" altLang="en-US" sz="2400" dirty="0"/>
              <a:t>宾语</a:t>
            </a:r>
            <a:endParaRPr lang="ja-JP" altLang="ja-JP"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39E551F-CBCF-E6D1-1B31-F444F166C767}"/>
              </a:ext>
            </a:extLst>
          </p:cNvPr>
          <p:cNvSpPr>
            <a:spLocks noGrp="1"/>
          </p:cNvSpPr>
          <p:nvPr>
            <p:ph idx="1"/>
          </p:nvPr>
        </p:nvSpPr>
        <p:spPr>
          <a:xfrm>
            <a:off x="457200" y="333375"/>
            <a:ext cx="8229600" cy="6048375"/>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普通、主語と述語は、文の基本構造である。そして、述語と目的語は、文の２次構造である。そのほかに、下位なる文成分も存在する。日本語では、名詞成分の主語や目的語を修飾する「連体修飾語」がある一方、動詞や形容詞からなる文の述語を修飾する「連用修飾語」が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一方、中国語においては、“主语　谓语　宾语”以外に、名詞成分の主語や目的語を修飾する“定语”がある一方、動詞や形容詞からなる文の述語を修飾する“状语”がある。さらに、日本語にはない、動詞や形容詞述語を補足的に説明する“补语”が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“补语”は必ずしも「補足的」な成分ではない。ここでは深く言及しないことにする。</a:t>
            </a: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日本語：</a:t>
            </a:r>
            <a:endParaRPr lang="en-US" altLang="zh-CN" sz="2400" dirty="0">
              <a:solidFill>
                <a:schemeClr val="tx1">
                  <a:lumMod val="75000"/>
                  <a:lumOff val="25000"/>
                </a:schemeClr>
              </a:solidFill>
            </a:endParaRPr>
          </a:p>
          <a:p>
            <a:pPr marL="0" indent="0" eaLnBrk="1" fontAlgn="auto" hangingPunct="1">
              <a:spcAft>
                <a:spcPts val="0"/>
              </a:spcAft>
              <a:buFont typeface="Arial" panose="020B0604020202020204" pitchFamily="34" charset="0"/>
              <a:buNone/>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中国語：</a:t>
            </a:r>
            <a:endParaRPr lang="ja-JP" altLang="en-US" sz="2400" dirty="0">
              <a:solidFill>
                <a:schemeClr val="tx1">
                  <a:lumMod val="75000"/>
                  <a:lumOff val="25000"/>
                </a:schemeClr>
              </a:solidFill>
            </a:endParaRPr>
          </a:p>
        </p:txBody>
      </p:sp>
      <p:sp>
        <p:nvSpPr>
          <p:cNvPr id="8" name="テキスト ボックス 7">
            <a:extLst>
              <a:ext uri="{FF2B5EF4-FFF2-40B4-BE49-F238E27FC236}">
                <a16:creationId xmlns:a16="http://schemas.microsoft.com/office/drawing/2014/main" id="{D1EC3C59-2668-7EA1-6DBE-2BDC8EEF5FBD}"/>
              </a:ext>
            </a:extLst>
          </p:cNvPr>
          <p:cNvSpPr txBox="1"/>
          <p:nvPr/>
        </p:nvSpPr>
        <p:spPr>
          <a:xfrm>
            <a:off x="1908175" y="4951413"/>
            <a:ext cx="6778625"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主語　述語　目的語　連体修飾語　連用修飾語</a:t>
            </a:r>
          </a:p>
        </p:txBody>
      </p:sp>
      <p:sp>
        <p:nvSpPr>
          <p:cNvPr id="9" name="テキスト ボックス 8">
            <a:extLst>
              <a:ext uri="{FF2B5EF4-FFF2-40B4-BE49-F238E27FC236}">
                <a16:creationId xmlns:a16="http://schemas.microsoft.com/office/drawing/2014/main" id="{C9A96D0E-4697-4809-469D-BFEF19843E6F}"/>
              </a:ext>
            </a:extLst>
          </p:cNvPr>
          <p:cNvSpPr txBox="1"/>
          <p:nvPr/>
        </p:nvSpPr>
        <p:spPr>
          <a:xfrm>
            <a:off x="1873250" y="5732463"/>
            <a:ext cx="5327650" cy="4635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主语</a:t>
            </a:r>
            <a:r>
              <a:rPr lang="ja-JP" altLang="ja-JP" sz="2400" dirty="0"/>
              <a:t>　</a:t>
            </a:r>
            <a:r>
              <a:rPr lang="zh-CN" altLang="en-US" sz="2400" dirty="0"/>
              <a:t>谓语</a:t>
            </a:r>
            <a:r>
              <a:rPr lang="ja-JP" altLang="ja-JP" sz="2400" dirty="0"/>
              <a:t>　</a:t>
            </a:r>
            <a:r>
              <a:rPr lang="zh-CN" altLang="en-US" sz="2400" dirty="0"/>
              <a:t>宾语</a:t>
            </a:r>
            <a:r>
              <a:rPr lang="zh-CN" altLang="ja-JP" sz="2400" dirty="0"/>
              <a:t>　</a:t>
            </a:r>
            <a:r>
              <a:rPr lang="zh-CN" altLang="en-US" sz="2400" dirty="0"/>
              <a:t>定语</a:t>
            </a:r>
            <a:r>
              <a:rPr lang="zh-CN" altLang="ja-JP" sz="2400" dirty="0"/>
              <a:t>　</a:t>
            </a:r>
            <a:r>
              <a:rPr lang="zh-CN" altLang="en-US" sz="2400" dirty="0"/>
              <a:t>状语</a:t>
            </a:r>
            <a:r>
              <a:rPr lang="zh-CN" altLang="ja-JP" sz="2400" dirty="0"/>
              <a:t>　</a:t>
            </a:r>
            <a:r>
              <a:rPr lang="zh-CN" altLang="en-US" sz="2400" dirty="0"/>
              <a:t>补语</a:t>
            </a:r>
            <a:endParaRPr lang="ja-JP" altLang="ja-JP"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a:extLst>
              <a:ext uri="{FF2B5EF4-FFF2-40B4-BE49-F238E27FC236}">
                <a16:creationId xmlns:a16="http://schemas.microsoft.com/office/drawing/2014/main" id="{BDD570D6-D0F3-017F-CA6C-BB6C96689525}"/>
              </a:ext>
            </a:extLst>
          </p:cNvPr>
          <p:cNvSpPr>
            <a:spLocks noGrp="1"/>
          </p:cNvSpPr>
          <p:nvPr>
            <p:ph type="title"/>
          </p:nvPr>
        </p:nvSpPr>
        <p:spPr>
          <a:xfrm>
            <a:off x="1042988" y="274638"/>
            <a:ext cx="5761037" cy="765175"/>
          </a:xfrm>
        </p:spPr>
        <p:txBody>
          <a:bodyPr/>
          <a:lstStyle/>
          <a:p>
            <a:pPr eaLnBrk="1" hangingPunct="1"/>
            <a:r>
              <a:rPr lang="en-US" altLang="ja-JP" sz="3200"/>
              <a:t>1.2.6</a:t>
            </a:r>
            <a:r>
              <a:rPr lang="ja-JP" altLang="en-US" sz="3200"/>
              <a:t>　</a:t>
            </a:r>
            <a:r>
              <a:rPr lang="ja-JP" altLang="ja-JP" sz="3200"/>
              <a:t>日中の文構造</a:t>
            </a:r>
            <a:endParaRPr lang="ja-JP" altLang="en-US" sz="3200"/>
          </a:p>
        </p:txBody>
      </p:sp>
      <p:sp>
        <p:nvSpPr>
          <p:cNvPr id="3" name="コンテンツ プレースホルダー 2">
            <a:extLst>
              <a:ext uri="{FF2B5EF4-FFF2-40B4-BE49-F238E27FC236}">
                <a16:creationId xmlns:a16="http://schemas.microsoft.com/office/drawing/2014/main" id="{065CD0A6-DB0C-735F-F9B8-560836315D5B}"/>
              </a:ext>
            </a:extLst>
          </p:cNvPr>
          <p:cNvSpPr>
            <a:spLocks noGrp="1"/>
          </p:cNvSpPr>
          <p:nvPr>
            <p:ph idx="1"/>
          </p:nvPr>
        </p:nvSpPr>
        <p:spPr>
          <a:xfrm>
            <a:off x="457200" y="1196975"/>
            <a:ext cx="8229600" cy="5400675"/>
          </a:xfrm>
        </p:spPr>
        <p:txBody>
          <a:bodyPr rtlCol="0">
            <a:normAutofit fontScale="85000" lnSpcReduction="2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800" dirty="0">
                <a:solidFill>
                  <a:schemeClr val="tx1">
                    <a:lumMod val="75000"/>
                    <a:lumOff val="25000"/>
                  </a:schemeClr>
                </a:solidFill>
              </a:rPr>
              <a:t>文成分を組み合わせて、文を構成するが、まず、文の構造を確認しておく。</a:t>
            </a:r>
          </a:p>
          <a:p>
            <a:pPr marL="0" indent="0" eaLnBrk="1" fontAlgn="auto" hangingPunct="1">
              <a:spcAft>
                <a:spcPts val="0"/>
              </a:spcAft>
              <a:buFont typeface="Wingdings 3" charset="2"/>
              <a:buNone/>
              <a:defRPr/>
            </a:pPr>
            <a:r>
              <a:rPr lang="ja-JP" altLang="en-US" sz="2800" dirty="0">
                <a:solidFill>
                  <a:schemeClr val="tx1">
                    <a:lumMod val="75000"/>
                    <a:lumOff val="25000"/>
                  </a:schemeClr>
                </a:solidFill>
              </a:rPr>
              <a:t>　</a:t>
            </a:r>
            <a:r>
              <a:rPr lang="ja-JP" altLang="ja-JP" sz="2800" dirty="0">
                <a:solidFill>
                  <a:schemeClr val="tx1">
                    <a:lumMod val="75000"/>
                    <a:lumOff val="25000"/>
                  </a:schemeClr>
                </a:solidFill>
              </a:rPr>
              <a:t>文構造となると、文構造とは何かに関しては、学生たちは、あまり知らないようである。そして、知っているのは、中国語の文構造よりも、小さい時から勉強している英語の文型である。</a:t>
            </a:r>
          </a:p>
          <a:p>
            <a:pPr marL="0" indent="0" eaLnBrk="1" fontAlgn="auto" hangingPunct="1">
              <a:spcAft>
                <a:spcPts val="0"/>
              </a:spcAft>
              <a:buFont typeface="Wingdings 3" charset="2"/>
              <a:buNone/>
              <a:defRPr/>
            </a:pPr>
            <a:r>
              <a:rPr lang="ja-JP" altLang="en-US" sz="2800" dirty="0">
                <a:solidFill>
                  <a:schemeClr val="tx1">
                    <a:lumMod val="75000"/>
                    <a:lumOff val="25000"/>
                  </a:schemeClr>
                </a:solidFill>
              </a:rPr>
              <a:t>　</a:t>
            </a:r>
            <a:r>
              <a:rPr lang="en-US" altLang="ja-JP" sz="2800" dirty="0">
                <a:solidFill>
                  <a:schemeClr val="tx1">
                    <a:lumMod val="75000"/>
                    <a:lumOff val="25000"/>
                  </a:schemeClr>
                </a:solidFill>
              </a:rPr>
              <a:t>S</a:t>
            </a:r>
            <a:r>
              <a:rPr lang="ja-JP" altLang="en-US" sz="2800" dirty="0">
                <a:solidFill>
                  <a:schemeClr val="tx1">
                    <a:lumMod val="75000"/>
                    <a:lumOff val="25000"/>
                  </a:schemeClr>
                </a:solidFill>
              </a:rPr>
              <a:t>　</a:t>
            </a:r>
            <a:r>
              <a:rPr lang="en-US" altLang="ja-JP" sz="2800" dirty="0">
                <a:solidFill>
                  <a:schemeClr val="tx1">
                    <a:lumMod val="75000"/>
                    <a:lumOff val="25000"/>
                  </a:schemeClr>
                </a:solidFill>
              </a:rPr>
              <a:t>V</a:t>
            </a:r>
            <a:r>
              <a:rPr lang="ja-JP" altLang="en-US" sz="2800" dirty="0">
                <a:solidFill>
                  <a:schemeClr val="tx1">
                    <a:lumMod val="75000"/>
                    <a:lumOff val="25000"/>
                  </a:schemeClr>
                </a:solidFill>
              </a:rPr>
              <a:t>　</a:t>
            </a:r>
            <a:r>
              <a:rPr lang="en-US" altLang="ja-JP" sz="2800" dirty="0">
                <a:solidFill>
                  <a:schemeClr val="tx1">
                    <a:lumMod val="75000"/>
                    <a:lumOff val="25000"/>
                  </a:schemeClr>
                </a:solidFill>
              </a:rPr>
              <a:t>O</a:t>
            </a:r>
            <a:endParaRPr lang="ja-JP" altLang="ja-JP" sz="28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800" dirty="0">
                <a:solidFill>
                  <a:schemeClr val="tx1">
                    <a:lumMod val="75000"/>
                    <a:lumOff val="25000"/>
                  </a:schemeClr>
                </a:solidFill>
              </a:rPr>
              <a:t>　</a:t>
            </a:r>
            <a:r>
              <a:rPr lang="ja-JP" altLang="ja-JP" sz="2800" dirty="0">
                <a:solidFill>
                  <a:schemeClr val="tx1">
                    <a:lumMod val="75000"/>
                    <a:lumOff val="25000"/>
                  </a:schemeClr>
                </a:solidFill>
              </a:rPr>
              <a:t>そこで、この</a:t>
            </a:r>
            <a:r>
              <a:rPr lang="en-US" altLang="ja-JP" sz="2800" dirty="0">
                <a:solidFill>
                  <a:schemeClr val="tx1">
                    <a:lumMod val="75000"/>
                    <a:lumOff val="25000"/>
                  </a:schemeClr>
                </a:solidFill>
              </a:rPr>
              <a:t>SVO</a:t>
            </a:r>
            <a:r>
              <a:rPr lang="ja-JP" altLang="ja-JP" sz="2800" dirty="0">
                <a:solidFill>
                  <a:schemeClr val="tx1">
                    <a:lumMod val="75000"/>
                    <a:lumOff val="25000"/>
                  </a:schemeClr>
                </a:solidFill>
              </a:rPr>
              <a:t>のそれぞれのアルファベットの意味をまず確認する。</a:t>
            </a:r>
            <a:r>
              <a:rPr lang="en-US" altLang="ja-JP" sz="2800" dirty="0">
                <a:solidFill>
                  <a:schemeClr val="tx1">
                    <a:lumMod val="75000"/>
                    <a:lumOff val="25000"/>
                  </a:schemeClr>
                </a:solidFill>
              </a:rPr>
              <a:t>S</a:t>
            </a:r>
            <a:r>
              <a:rPr lang="ja-JP" altLang="ja-JP" sz="2800" dirty="0">
                <a:solidFill>
                  <a:schemeClr val="tx1">
                    <a:lumMod val="75000"/>
                    <a:lumOff val="25000"/>
                  </a:schemeClr>
                </a:solidFill>
              </a:rPr>
              <a:t>は「主語」、</a:t>
            </a:r>
            <a:r>
              <a:rPr lang="en-US" altLang="ja-JP" sz="2800" dirty="0">
                <a:solidFill>
                  <a:schemeClr val="tx1">
                    <a:lumMod val="75000"/>
                    <a:lumOff val="25000"/>
                  </a:schemeClr>
                </a:solidFill>
              </a:rPr>
              <a:t>O</a:t>
            </a:r>
            <a:r>
              <a:rPr lang="ja-JP" altLang="ja-JP" sz="2800" dirty="0">
                <a:solidFill>
                  <a:schemeClr val="tx1">
                    <a:lumMod val="75000"/>
                    <a:lumOff val="25000"/>
                  </a:schemeClr>
                </a:solidFill>
              </a:rPr>
              <a:t>は「目的語」。「じゃ、</a:t>
            </a:r>
            <a:r>
              <a:rPr lang="en-US" altLang="ja-JP" sz="2800" dirty="0">
                <a:solidFill>
                  <a:schemeClr val="tx1">
                    <a:lumMod val="75000"/>
                    <a:lumOff val="25000"/>
                  </a:schemeClr>
                </a:solidFill>
              </a:rPr>
              <a:t>V</a:t>
            </a:r>
            <a:r>
              <a:rPr lang="ja-JP" altLang="ja-JP" sz="2800" dirty="0">
                <a:solidFill>
                  <a:schemeClr val="tx1">
                    <a:lumMod val="75000"/>
                    <a:lumOff val="25000"/>
                  </a:schemeClr>
                </a:solidFill>
              </a:rPr>
              <a:t>は何ですか」と聞くと、皆さんは、異口同音に「動詞」という。</a:t>
            </a:r>
          </a:p>
          <a:p>
            <a:pPr marL="0" indent="0" eaLnBrk="1" fontAlgn="auto" hangingPunct="1">
              <a:spcAft>
                <a:spcPts val="0"/>
              </a:spcAft>
              <a:buFont typeface="Wingdings 3" charset="2"/>
              <a:buNone/>
              <a:defRPr/>
            </a:pPr>
            <a:r>
              <a:rPr lang="ja-JP" altLang="en-US" sz="2800" dirty="0">
                <a:solidFill>
                  <a:schemeClr val="tx1">
                    <a:lumMod val="75000"/>
                    <a:lumOff val="25000"/>
                  </a:schemeClr>
                </a:solidFill>
              </a:rPr>
              <a:t>　</a:t>
            </a:r>
            <a:r>
              <a:rPr lang="ja-JP" altLang="ja-JP" sz="2800" dirty="0">
                <a:solidFill>
                  <a:schemeClr val="tx1">
                    <a:lumMod val="75000"/>
                    <a:lumOff val="25000"/>
                  </a:schemeClr>
                </a:solidFill>
              </a:rPr>
              <a:t>文を作る際、「主語」と「目的語」は「～語」というネームなのに、どうしてその間に、「動詞」という「～詞」のついたネームの言葉が出てきたのだろう。学生にはそれが分からないという。</a:t>
            </a:r>
            <a:endParaRPr lang="ja-JP" altLang="en-US" sz="2800" dirty="0">
              <a:solidFill>
                <a:schemeClr val="tx1">
                  <a:lumMod val="75000"/>
                  <a:lumOff val="2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A814B1A-83DB-F346-61B6-23B6DAAF4006}"/>
              </a:ext>
            </a:extLst>
          </p:cNvPr>
          <p:cNvSpPr>
            <a:spLocks noGrp="1"/>
          </p:cNvSpPr>
          <p:nvPr>
            <p:ph idx="1"/>
          </p:nvPr>
        </p:nvSpPr>
        <p:spPr>
          <a:xfrm>
            <a:off x="457200" y="873125"/>
            <a:ext cx="8229600" cy="5111750"/>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英文法では、普通</a:t>
            </a:r>
            <a:r>
              <a:rPr lang="en-US" altLang="ja-JP" sz="2400" dirty="0">
                <a:solidFill>
                  <a:schemeClr val="tx1">
                    <a:lumMod val="75000"/>
                    <a:lumOff val="25000"/>
                  </a:schemeClr>
                </a:solidFill>
              </a:rPr>
              <a:t>SVO</a:t>
            </a:r>
            <a:r>
              <a:rPr lang="ja-JP" altLang="ja-JP" sz="2400" dirty="0">
                <a:solidFill>
                  <a:schemeClr val="tx1">
                    <a:lumMod val="75000"/>
                    <a:lumOff val="25000"/>
                  </a:schemeClr>
                </a:solidFill>
              </a:rPr>
              <a:t>という形で英語の文構造を教えても構わない。しかし、用語は必ずしも科学的ではない。というのは、「～詞」と「～語」は別のレベルのものである。結論から言えば、「～詞」は品詞のことであって、「～語」は文成分のことである。「単語」（これは日本語では「～語」の語構成となっていて、仕方がないが、中国語でいえば、“单词”になるので、用語のフォーム上統一している。つまり、“名词、动词、形容词”など、全部「～词」で統一しているのである）というのは、それぞれ現実社会の１断片を切り取っていて、それを命名しているものである。しかし、文に入る際、「単語」という身分で入ることができず、その時は、身分を変えて「文成分」として、文の中で機能するわけである。したがって、文を説明するとき、もはや、単語から説明するのではなく、文成分から説明しなければならない。</a:t>
            </a:r>
          </a:p>
          <a:p>
            <a:pPr marL="0" indent="0" eaLnBrk="1" fontAlgn="auto" hangingPunct="1">
              <a:spcAft>
                <a:spcPts val="0"/>
              </a:spcAft>
              <a:buFont typeface="Wingdings 3" charset="2"/>
              <a:buNone/>
              <a:defRPr/>
            </a:pPr>
            <a:endParaRPr lang="ja-JP" altLang="en-US" dirty="0">
              <a:solidFill>
                <a:schemeClr val="tx1">
                  <a:lumMod val="75000"/>
                  <a:lumOff val="2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コンテンツ プレースホルダー 2">
            <a:extLst>
              <a:ext uri="{FF2B5EF4-FFF2-40B4-BE49-F238E27FC236}">
                <a16:creationId xmlns:a16="http://schemas.microsoft.com/office/drawing/2014/main" id="{4552F37C-E307-F565-A999-E186726A6B19}"/>
              </a:ext>
            </a:extLst>
          </p:cNvPr>
          <p:cNvSpPr>
            <a:spLocks noGrp="1"/>
          </p:cNvSpPr>
          <p:nvPr>
            <p:ph idx="1"/>
          </p:nvPr>
        </p:nvSpPr>
        <p:spPr>
          <a:xfrm>
            <a:off x="703263" y="404813"/>
            <a:ext cx="8229600" cy="5424487"/>
          </a:xfrm>
        </p:spPr>
        <p:txBody>
          <a:bodyPr rtlCol="0">
            <a:normAutofit/>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それで、ここの</a:t>
            </a:r>
            <a:r>
              <a:rPr lang="en-US" altLang="ja-JP" sz="2400" dirty="0">
                <a:solidFill>
                  <a:schemeClr val="tx1">
                    <a:lumMod val="75000"/>
                    <a:lumOff val="25000"/>
                  </a:schemeClr>
                </a:solidFill>
              </a:rPr>
              <a:t>V</a:t>
            </a:r>
            <a:r>
              <a:rPr lang="ja-JP" altLang="ja-JP" sz="2400" dirty="0">
                <a:solidFill>
                  <a:schemeClr val="tx1">
                    <a:lumMod val="75000"/>
                    <a:lumOff val="25000"/>
                  </a:schemeClr>
                </a:solidFill>
              </a:rPr>
              <a:t>というのは、たまたま英文法では、文の構成部分として挙げられているようであるが、日本語あるいは中国語を説明する時には、都合が悪い場合がある。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例えば、</a:t>
            </a: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日本語：</a:t>
            </a:r>
            <a:endParaRPr lang="en-US" altLang="zh-CN"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例（１</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）は名詞が述語になっていて、動詞の助けを受けない。「だ」は動詞ではない。「だ」に関しては、これは普通「コピュラ」ということがある。例（１</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）は、述語は形容詞である。</a:t>
            </a: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中国語：</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en-US" sz="2400" dirty="0">
              <a:solidFill>
                <a:schemeClr val="tx1">
                  <a:lumMod val="75000"/>
                  <a:lumOff val="25000"/>
                </a:schemeClr>
              </a:solidFill>
            </a:endParaRPr>
          </a:p>
        </p:txBody>
      </p:sp>
      <p:sp>
        <p:nvSpPr>
          <p:cNvPr id="8" name="テキスト ボックス 7">
            <a:extLst>
              <a:ext uri="{FF2B5EF4-FFF2-40B4-BE49-F238E27FC236}">
                <a16:creationId xmlns:a16="http://schemas.microsoft.com/office/drawing/2014/main" id="{A36D5E02-71DB-332F-07F8-FDFFC2764FDB}"/>
              </a:ext>
            </a:extLst>
          </p:cNvPr>
          <p:cNvSpPr txBox="1"/>
          <p:nvPr/>
        </p:nvSpPr>
        <p:spPr>
          <a:xfrm>
            <a:off x="1692275" y="2420938"/>
            <a:ext cx="6983413"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（１）</a:t>
            </a:r>
            <a:r>
              <a:rPr lang="en-US" altLang="ja-JP" sz="2400" dirty="0"/>
              <a:t>a.</a:t>
            </a:r>
            <a:r>
              <a:rPr lang="ja-JP" altLang="ja-JP" sz="2400" dirty="0"/>
              <a:t>今日は月曜日だ。</a:t>
            </a:r>
            <a:r>
              <a:rPr lang="ja-JP" altLang="en-US" sz="2400" dirty="0"/>
              <a:t>　</a:t>
            </a:r>
            <a:r>
              <a:rPr lang="en-US" altLang="ja-JP" sz="2400" dirty="0"/>
              <a:t>b.</a:t>
            </a:r>
            <a:r>
              <a:rPr lang="ja-JP" altLang="ja-JP" sz="2400" dirty="0"/>
              <a:t>桜は美しい。</a:t>
            </a:r>
            <a:endParaRPr lang="en-US" altLang="ja-JP" sz="2400" dirty="0"/>
          </a:p>
          <a:p>
            <a:pPr>
              <a:defRPr/>
            </a:pPr>
            <a:r>
              <a:rPr lang="ja-JP" altLang="en-US" sz="2400" dirty="0"/>
              <a:t>　　　　　</a:t>
            </a:r>
            <a:r>
              <a:rPr lang="en-US" altLang="ja-JP" sz="2400" dirty="0"/>
              <a:t>S</a:t>
            </a:r>
            <a:r>
              <a:rPr lang="ja-JP" altLang="en-US" sz="2400" dirty="0"/>
              <a:t>　　</a:t>
            </a:r>
            <a:r>
              <a:rPr lang="en-US" altLang="ja-JP" sz="2400" dirty="0"/>
              <a:t>N</a:t>
            </a:r>
            <a:r>
              <a:rPr lang="ja-JP" altLang="en-US" sz="2400" dirty="0"/>
              <a:t>　　　　　　</a:t>
            </a:r>
            <a:r>
              <a:rPr lang="en-US" altLang="ja-JP" sz="2400" dirty="0"/>
              <a:t>S</a:t>
            </a:r>
            <a:r>
              <a:rPr lang="ja-JP" altLang="en-US" sz="2400" dirty="0"/>
              <a:t>　　</a:t>
            </a:r>
            <a:r>
              <a:rPr lang="en-US" altLang="ja-JP" sz="2400" dirty="0"/>
              <a:t>A</a:t>
            </a:r>
            <a:r>
              <a:rPr lang="ja-JP" altLang="en-US" sz="2400" dirty="0"/>
              <a:t>　　　　</a:t>
            </a:r>
            <a:endParaRPr lang="ja-JP" altLang="ja-JP" sz="2400" dirty="0"/>
          </a:p>
        </p:txBody>
      </p:sp>
      <p:sp>
        <p:nvSpPr>
          <p:cNvPr id="9" name="テキスト ボックス 8">
            <a:extLst>
              <a:ext uri="{FF2B5EF4-FFF2-40B4-BE49-F238E27FC236}">
                <a16:creationId xmlns:a16="http://schemas.microsoft.com/office/drawing/2014/main" id="{9854D78D-C470-6FD7-1FD4-8A64E48A456C}"/>
              </a:ext>
            </a:extLst>
          </p:cNvPr>
          <p:cNvSpPr txBox="1"/>
          <p:nvPr/>
        </p:nvSpPr>
        <p:spPr>
          <a:xfrm>
            <a:off x="2051050" y="5414963"/>
            <a:ext cx="6624638"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（２）</a:t>
            </a:r>
            <a:r>
              <a:rPr lang="en-US" altLang="ja-JP" sz="2400" dirty="0"/>
              <a:t>a.</a:t>
            </a:r>
            <a:r>
              <a:rPr lang="zh-CN" altLang="ja-JP" sz="2400" dirty="0"/>
              <a:t>今天星期一。</a:t>
            </a:r>
            <a:r>
              <a:rPr lang="en-US" altLang="ja-JP" sz="2400" dirty="0"/>
              <a:t>     b.</a:t>
            </a:r>
            <a:r>
              <a:rPr lang="zh-CN" altLang="ja-JP" sz="2400" dirty="0"/>
              <a:t>樱花很美。</a:t>
            </a:r>
            <a:endParaRPr lang="en-US" altLang="zh-CN" sz="2400" dirty="0"/>
          </a:p>
          <a:p>
            <a:pPr>
              <a:defRPr/>
            </a:pPr>
            <a:r>
              <a:rPr lang="ja-JP" altLang="en-US" sz="2400" dirty="0"/>
              <a:t>　　　</a:t>
            </a:r>
            <a:r>
              <a:rPr lang="en-US" altLang="ja-JP" sz="2400" dirty="0"/>
              <a:t>S</a:t>
            </a:r>
            <a:r>
              <a:rPr lang="ja-JP" altLang="en-US" sz="2400" dirty="0"/>
              <a:t>　　</a:t>
            </a:r>
            <a:r>
              <a:rPr lang="en-US" altLang="ja-JP" sz="2400" dirty="0"/>
              <a:t>N</a:t>
            </a:r>
            <a:r>
              <a:rPr lang="ja-JP" altLang="en-US" sz="2400" dirty="0"/>
              <a:t>　　　　</a:t>
            </a:r>
            <a:r>
              <a:rPr lang="en-US" altLang="ja-JP" sz="2400" dirty="0"/>
              <a:t>S</a:t>
            </a:r>
            <a:r>
              <a:rPr lang="ja-JP" altLang="en-US" sz="2400" dirty="0"/>
              <a:t>　　　</a:t>
            </a:r>
            <a:r>
              <a:rPr lang="en-US" altLang="ja-JP" sz="2400" dirty="0"/>
              <a:t>A</a:t>
            </a:r>
            <a:endParaRPr lang="ja-JP" altLang="ja-JP"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コンテンツ プレースホルダー 2">
            <a:extLst>
              <a:ext uri="{FF2B5EF4-FFF2-40B4-BE49-F238E27FC236}">
                <a16:creationId xmlns:a16="http://schemas.microsoft.com/office/drawing/2014/main" id="{B1A2FCA2-5ED3-270F-8361-EC4B7D3FB9A1}"/>
              </a:ext>
            </a:extLst>
          </p:cNvPr>
          <p:cNvSpPr>
            <a:spLocks noGrp="1"/>
          </p:cNvSpPr>
          <p:nvPr>
            <p:ph idx="1"/>
          </p:nvPr>
        </p:nvSpPr>
        <p:spPr>
          <a:xfrm>
            <a:off x="457200" y="549275"/>
            <a:ext cx="8229600" cy="5576888"/>
          </a:xfrm>
        </p:spPr>
        <p:txBody>
          <a:bodyPr/>
          <a:lstStyle/>
          <a:p>
            <a:pPr marL="0" indent="0" eaLnBrk="1" hangingPunct="1">
              <a:buFont typeface="Wingdings 3" panose="05040102010807070707" pitchFamily="18" charset="2"/>
              <a:buNone/>
            </a:pPr>
            <a:r>
              <a:rPr lang="ja-JP" altLang="en-US" sz="2400"/>
              <a:t>　</a:t>
            </a:r>
            <a:r>
              <a:rPr lang="ja-JP" altLang="ja-JP" sz="2400"/>
              <a:t>例（２）の中国語は、日本語とほとんど同じである。例（２</a:t>
            </a:r>
            <a:r>
              <a:rPr lang="en-US" altLang="ja-JP" sz="2400"/>
              <a:t>a</a:t>
            </a:r>
            <a:r>
              <a:rPr lang="ja-JP" altLang="ja-JP" sz="2400"/>
              <a:t>）は、“星期一”のように、まったくの名詞が述語になっている。（２</a:t>
            </a:r>
            <a:r>
              <a:rPr lang="en-US" altLang="ja-JP" sz="2400"/>
              <a:t>b</a:t>
            </a:r>
            <a:r>
              <a:rPr lang="ja-JP" altLang="ja-JP" sz="2400"/>
              <a:t>）は、形容詞の“美”が述語になっている。“很”という副詞を伴っているが、英語のように動詞はいらない。</a:t>
            </a:r>
          </a:p>
          <a:p>
            <a:pPr marL="0" indent="0" eaLnBrk="1" hangingPunct="1">
              <a:buFont typeface="Wingdings 3" panose="05040102010807070707" pitchFamily="18" charset="2"/>
              <a:buNone/>
            </a:pPr>
            <a:r>
              <a:rPr lang="ja-JP" altLang="en-US" sz="2400"/>
              <a:t>　</a:t>
            </a:r>
            <a:r>
              <a:rPr lang="ja-JP" altLang="ja-JP" sz="2400"/>
              <a:t>すなわち、日本語と中国語にとっては、</a:t>
            </a:r>
            <a:r>
              <a:rPr lang="en-US" altLang="ja-JP" sz="2400"/>
              <a:t>SOV</a:t>
            </a:r>
            <a:r>
              <a:rPr lang="ja-JP" altLang="ja-JP" sz="2400"/>
              <a:t>または</a:t>
            </a:r>
            <a:r>
              <a:rPr lang="en-US" altLang="ja-JP" sz="2400"/>
              <a:t>SVO</a:t>
            </a:r>
            <a:r>
              <a:rPr lang="ja-JP" altLang="ja-JP" sz="2400"/>
              <a:t>という表記は不都合である。正しい表記は、上記の文成分のところでも示した通り、</a:t>
            </a:r>
          </a:p>
          <a:p>
            <a:pPr marL="0" indent="0" eaLnBrk="1" hangingPunct="1">
              <a:buFont typeface="Wingdings 3" panose="05040102010807070707" pitchFamily="18" charset="2"/>
              <a:buNone/>
            </a:pPr>
            <a:r>
              <a:rPr lang="zh-CN" altLang="ja-JP" sz="2400">
                <a:cs typeface="幼圆"/>
              </a:rPr>
              <a:t>日本語：</a:t>
            </a:r>
            <a:r>
              <a:rPr lang="en-US" altLang="ja-JP" sz="2400"/>
              <a:t>S</a:t>
            </a:r>
            <a:r>
              <a:rPr lang="zh-CN" altLang="ja-JP" sz="2400">
                <a:cs typeface="幼圆"/>
              </a:rPr>
              <a:t>　</a:t>
            </a:r>
            <a:r>
              <a:rPr lang="en-US" altLang="ja-JP" sz="2400"/>
              <a:t>O</a:t>
            </a:r>
            <a:r>
              <a:rPr lang="zh-CN" altLang="ja-JP" sz="2400">
                <a:cs typeface="幼圆"/>
              </a:rPr>
              <a:t>　</a:t>
            </a:r>
            <a:r>
              <a:rPr lang="en-US" altLang="ja-JP" sz="2400"/>
              <a:t>P</a:t>
            </a:r>
            <a:endParaRPr lang="ja-JP" altLang="ja-JP" sz="2400"/>
          </a:p>
          <a:p>
            <a:pPr marL="0" indent="0" eaLnBrk="1" hangingPunct="1">
              <a:buFont typeface="Wingdings 3" panose="05040102010807070707" pitchFamily="18" charset="2"/>
              <a:buNone/>
            </a:pPr>
            <a:r>
              <a:rPr lang="zh-CN" altLang="ja-JP" sz="2400">
                <a:cs typeface="幼圆"/>
              </a:rPr>
              <a:t>中国語：</a:t>
            </a:r>
            <a:r>
              <a:rPr lang="en-US" altLang="ja-JP" sz="2400"/>
              <a:t>S</a:t>
            </a:r>
            <a:r>
              <a:rPr lang="zh-CN" altLang="ja-JP" sz="2400">
                <a:cs typeface="幼圆"/>
              </a:rPr>
              <a:t>　</a:t>
            </a:r>
            <a:r>
              <a:rPr lang="en-US" altLang="ja-JP" sz="2400"/>
              <a:t>P</a:t>
            </a:r>
            <a:r>
              <a:rPr lang="zh-CN" altLang="ja-JP" sz="2400">
                <a:cs typeface="幼圆"/>
              </a:rPr>
              <a:t>　</a:t>
            </a:r>
            <a:r>
              <a:rPr lang="en-US" altLang="ja-JP" sz="2400"/>
              <a:t>O</a:t>
            </a:r>
            <a:endParaRPr lang="ja-JP" altLang="ja-JP" sz="2400"/>
          </a:p>
          <a:p>
            <a:pPr marL="0" indent="0" eaLnBrk="1" hangingPunct="1">
              <a:buFont typeface="Wingdings 3" panose="05040102010807070707" pitchFamily="18" charset="2"/>
              <a:buNone/>
            </a:pPr>
            <a:r>
              <a:rPr lang="ja-JP" altLang="en-US" sz="2400"/>
              <a:t>　</a:t>
            </a:r>
            <a:r>
              <a:rPr lang="en-US" altLang="ja-JP" sz="2400"/>
              <a:t>P</a:t>
            </a:r>
            <a:r>
              <a:rPr lang="ja-JP" altLang="ja-JP" sz="2400"/>
              <a:t>こそが述語（</a:t>
            </a:r>
            <a:r>
              <a:rPr lang="en-US" altLang="ja-JP" sz="2400"/>
              <a:t>predicate</a:t>
            </a:r>
            <a:r>
              <a:rPr lang="ja-JP" altLang="ja-JP" sz="2400"/>
              <a:t>）である。ただし、授業中、わかりやすく説明するために、時々中国語の文型を</a:t>
            </a:r>
            <a:r>
              <a:rPr lang="en-US" altLang="ja-JP" sz="2400"/>
              <a:t>SVO</a:t>
            </a:r>
            <a:r>
              <a:rPr lang="ja-JP" altLang="ja-JP" sz="2400"/>
              <a:t>を使って表記したりする。</a:t>
            </a:r>
          </a:p>
          <a:p>
            <a:pPr marL="0" indent="0" eaLnBrk="1" hangingPunct="1">
              <a:buFont typeface="Wingdings 3" panose="05040102010807070707" pitchFamily="18" charset="2"/>
              <a:buNone/>
            </a:pPr>
            <a:endParaRPr lang="ja-JP" alt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a:extLst>
              <a:ext uri="{FF2B5EF4-FFF2-40B4-BE49-F238E27FC236}">
                <a16:creationId xmlns:a16="http://schemas.microsoft.com/office/drawing/2014/main" id="{A589C019-494C-6BC7-4D0D-2E4AEAD6CFE2}"/>
              </a:ext>
            </a:extLst>
          </p:cNvPr>
          <p:cNvSpPr>
            <a:spLocks noGrp="1"/>
          </p:cNvSpPr>
          <p:nvPr>
            <p:ph type="title"/>
          </p:nvPr>
        </p:nvSpPr>
        <p:spPr>
          <a:xfrm>
            <a:off x="1258888" y="274638"/>
            <a:ext cx="5257800" cy="633412"/>
          </a:xfrm>
        </p:spPr>
        <p:txBody>
          <a:bodyPr/>
          <a:lstStyle/>
          <a:p>
            <a:pPr eaLnBrk="1" hangingPunct="1"/>
            <a:r>
              <a:rPr lang="en-US" altLang="ja-JP" sz="3200"/>
              <a:t>1.2.7</a:t>
            </a:r>
            <a:r>
              <a:rPr lang="ja-JP" altLang="en-US" sz="3200"/>
              <a:t>　</a:t>
            </a:r>
            <a:r>
              <a:rPr lang="ja-JP" altLang="ja-JP" sz="3200"/>
              <a:t>文成分の順序</a:t>
            </a:r>
            <a:endParaRPr lang="ja-JP" altLang="en-US" sz="3200"/>
          </a:p>
        </p:txBody>
      </p:sp>
      <p:sp>
        <p:nvSpPr>
          <p:cNvPr id="3" name="コンテンツ プレースホルダー 2">
            <a:extLst>
              <a:ext uri="{FF2B5EF4-FFF2-40B4-BE49-F238E27FC236}">
                <a16:creationId xmlns:a16="http://schemas.microsoft.com/office/drawing/2014/main" id="{6C932CD7-6294-BFCE-AE09-71B5837F88F5}"/>
              </a:ext>
            </a:extLst>
          </p:cNvPr>
          <p:cNvSpPr>
            <a:spLocks noGrp="1"/>
          </p:cNvSpPr>
          <p:nvPr>
            <p:ph idx="1"/>
          </p:nvPr>
        </p:nvSpPr>
        <p:spPr>
          <a:xfrm>
            <a:off x="457200" y="1125538"/>
            <a:ext cx="8229600" cy="4679950"/>
          </a:xfrm>
        </p:spPr>
        <p:txBody>
          <a:bodyPr rtlCol="0">
            <a:normAutofit lnSpcReduction="10000"/>
          </a:bodyPr>
          <a:lstStyle/>
          <a:p>
            <a:pPr marL="0" indent="0" eaLnBrk="1" fontAlgn="auto" hangingPunct="1">
              <a:spcAft>
                <a:spcPts val="0"/>
              </a:spcAft>
              <a:buFont typeface="Wingdings 3" charset="2"/>
              <a:buNone/>
              <a:defRPr/>
            </a:pPr>
            <a:r>
              <a:rPr lang="ja-JP" altLang="ja-JP" sz="2400" dirty="0">
                <a:solidFill>
                  <a:schemeClr val="tx1">
                    <a:lumMod val="75000"/>
                    <a:lumOff val="25000"/>
                  </a:schemeClr>
                </a:solidFill>
              </a:rPr>
              <a:t>１）日本語の文成分の順序</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文の構造で示しているように、日本語の文における文成分の順序は、主な文成分に関しては、上で示しているとおりである。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en-US" altLang="ja-JP" sz="2400" dirty="0">
                <a:solidFill>
                  <a:schemeClr val="tx1">
                    <a:lumMod val="75000"/>
                    <a:lumOff val="25000"/>
                  </a:schemeClr>
                </a:solidFill>
              </a:rPr>
              <a:t>S</a:t>
            </a:r>
            <a:r>
              <a:rPr lang="ja-JP" altLang="ja-JP" sz="2400" dirty="0">
                <a:solidFill>
                  <a:schemeClr val="tx1">
                    <a:lumMod val="75000"/>
                    <a:lumOff val="25000"/>
                  </a:schemeClr>
                </a:solidFill>
              </a:rPr>
              <a:t>　　　</a:t>
            </a:r>
            <a:r>
              <a:rPr lang="en-US" altLang="ja-JP" sz="2400" dirty="0">
                <a:solidFill>
                  <a:schemeClr val="tx1">
                    <a:lumMod val="75000"/>
                    <a:lumOff val="25000"/>
                  </a:schemeClr>
                </a:solidFill>
              </a:rPr>
              <a:t>O</a:t>
            </a:r>
            <a:r>
              <a:rPr lang="ja-JP" altLang="ja-JP" sz="2400" dirty="0">
                <a:solidFill>
                  <a:schemeClr val="tx1">
                    <a:lumMod val="75000"/>
                    <a:lumOff val="25000"/>
                  </a:schemeClr>
                </a:solidFill>
              </a:rPr>
              <a:t>　　　</a:t>
            </a:r>
            <a:r>
              <a:rPr lang="en-US" altLang="ja-JP" sz="2400" dirty="0">
                <a:solidFill>
                  <a:schemeClr val="tx1">
                    <a:lumMod val="75000"/>
                    <a:lumOff val="25000"/>
                  </a:schemeClr>
                </a:solidFill>
              </a:rPr>
              <a:t>P</a:t>
            </a:r>
            <a:endParaRPr lang="ja-JP"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主語　目的語　述語</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このほかの連体修飾語と連用修飾語は、それぞれの機能で示されているように、連体修飾語が「名詞成分の主語や目的語を修飾する」ので、基本的には、名詞成分の主語や目的語の前に位置する。そして、連用修飾語は「動詞や形容詞からなる文の述語を修飾する」ので、動詞や形容詞からなる述語の前に位置する。つまり、次のようになる。</a:t>
            </a:r>
          </a:p>
          <a:p>
            <a:pPr marL="0" indent="0" eaLnBrk="1" fontAlgn="auto" hangingPunct="1">
              <a:spcAft>
                <a:spcPts val="0"/>
              </a:spcAft>
              <a:buFont typeface="Wingdings 3" charset="2"/>
              <a:buNone/>
              <a:defRPr/>
            </a:pPr>
            <a:endParaRPr lang="ja-JP" altLang="en-US" sz="2400" dirty="0">
              <a:solidFill>
                <a:schemeClr val="tx1">
                  <a:lumMod val="75000"/>
                  <a:lumOff val="2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87B4014-5902-9EC1-0DFA-9FE3CDE0CCD5}"/>
              </a:ext>
            </a:extLst>
          </p:cNvPr>
          <p:cNvSpPr txBox="1"/>
          <p:nvPr/>
        </p:nvSpPr>
        <p:spPr>
          <a:xfrm>
            <a:off x="730250" y="1101725"/>
            <a:ext cx="1727200"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日本語：</a:t>
            </a:r>
            <a:endParaRPr lang="ja-JP" altLang="ja-JP" sz="2400" dirty="0"/>
          </a:p>
        </p:txBody>
      </p:sp>
      <p:sp>
        <p:nvSpPr>
          <p:cNvPr id="8" name="テキスト ボックス 7">
            <a:extLst>
              <a:ext uri="{FF2B5EF4-FFF2-40B4-BE49-F238E27FC236}">
                <a16:creationId xmlns:a16="http://schemas.microsoft.com/office/drawing/2014/main" id="{7CE44AF6-0778-5522-327E-FF5469253EC3}"/>
              </a:ext>
            </a:extLst>
          </p:cNvPr>
          <p:cNvSpPr txBox="1"/>
          <p:nvPr/>
        </p:nvSpPr>
        <p:spPr>
          <a:xfrm>
            <a:off x="611188" y="3487738"/>
            <a:ext cx="1773237" cy="4603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連体修飾語</a:t>
            </a:r>
          </a:p>
        </p:txBody>
      </p:sp>
      <p:sp>
        <p:nvSpPr>
          <p:cNvPr id="9" name="テキスト ボックス 8">
            <a:extLst>
              <a:ext uri="{FF2B5EF4-FFF2-40B4-BE49-F238E27FC236}">
                <a16:creationId xmlns:a16="http://schemas.microsoft.com/office/drawing/2014/main" id="{99660FEF-8394-0FBA-8FCE-103E33971982}"/>
              </a:ext>
            </a:extLst>
          </p:cNvPr>
          <p:cNvSpPr txBox="1"/>
          <p:nvPr/>
        </p:nvSpPr>
        <p:spPr>
          <a:xfrm>
            <a:off x="730250" y="2062163"/>
            <a:ext cx="795655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ja-JP" altLang="ja-JP" sz="2400" dirty="0"/>
              <a:t>　</a:t>
            </a:r>
            <a:r>
              <a:rPr lang="en-US" altLang="ja-JP" sz="2400" dirty="0"/>
              <a:t> S</a:t>
            </a:r>
            <a:r>
              <a:rPr lang="ja-JP" altLang="ja-JP" sz="2400" dirty="0"/>
              <a:t>　</a:t>
            </a:r>
            <a:r>
              <a:rPr lang="ja-JP" altLang="en-US" sz="2400" dirty="0"/>
              <a:t>　　　　　　　    </a:t>
            </a:r>
            <a:r>
              <a:rPr lang="ja-JP" altLang="ja-JP" sz="2400" dirty="0"/>
              <a:t>　　</a:t>
            </a:r>
            <a:r>
              <a:rPr lang="ja-JP" altLang="en-US" sz="2400" dirty="0"/>
              <a:t>　</a:t>
            </a:r>
            <a:r>
              <a:rPr lang="en-US" altLang="ja-JP" sz="2400" dirty="0"/>
              <a:t>O</a:t>
            </a:r>
            <a:r>
              <a:rPr lang="ja-JP" altLang="en-US" sz="2400" dirty="0"/>
              <a:t>　　 　　 </a:t>
            </a:r>
            <a:r>
              <a:rPr lang="en-US" altLang="ja-JP" sz="2400" dirty="0"/>
              <a:t>P</a:t>
            </a:r>
            <a:endParaRPr lang="ja-JP" altLang="ja-JP" sz="2400" dirty="0"/>
          </a:p>
          <a:p>
            <a:pPr>
              <a:defRPr/>
            </a:pPr>
            <a:r>
              <a:rPr lang="ja-JP" altLang="en-US" sz="2400" dirty="0"/>
              <a:t>　　　　</a:t>
            </a:r>
            <a:r>
              <a:rPr lang="ja-JP" altLang="ja-JP" sz="2400" dirty="0"/>
              <a:t>主語　</a:t>
            </a:r>
            <a:r>
              <a:rPr lang="ja-JP" altLang="en-US" sz="2400" dirty="0"/>
              <a:t>　　　　　    </a:t>
            </a:r>
            <a:r>
              <a:rPr lang="ja-JP" altLang="ja-JP" sz="2400" dirty="0"/>
              <a:t>　</a:t>
            </a:r>
            <a:r>
              <a:rPr lang="ja-JP" altLang="en-US" sz="2400" dirty="0"/>
              <a:t>　　</a:t>
            </a:r>
            <a:r>
              <a:rPr lang="ja-JP" altLang="ja-JP" sz="2400" dirty="0"/>
              <a:t>目的語</a:t>
            </a:r>
            <a:r>
              <a:rPr lang="ja-JP" altLang="en-US" sz="2400" dirty="0"/>
              <a:t>　　 </a:t>
            </a:r>
            <a:r>
              <a:rPr lang="ja-JP" altLang="ja-JP" sz="2400" dirty="0"/>
              <a:t>述語</a:t>
            </a:r>
          </a:p>
        </p:txBody>
      </p:sp>
      <p:sp>
        <p:nvSpPr>
          <p:cNvPr id="2" name="左中かっこ 1">
            <a:extLst>
              <a:ext uri="{FF2B5EF4-FFF2-40B4-BE49-F238E27FC236}">
                <a16:creationId xmlns:a16="http://schemas.microsoft.com/office/drawing/2014/main" id="{549B13E9-D696-54BD-F8F0-18181DDDE396}"/>
              </a:ext>
            </a:extLst>
          </p:cNvPr>
          <p:cNvSpPr/>
          <p:nvPr/>
        </p:nvSpPr>
        <p:spPr>
          <a:xfrm rot="5400000">
            <a:off x="1168400" y="2478088"/>
            <a:ext cx="849313" cy="1074737"/>
          </a:xfrm>
          <a:prstGeom prst="leftBrace">
            <a:avLst>
              <a:gd name="adj1" fmla="val 8333"/>
              <a:gd name="adj2" fmla="val 39906"/>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1" name="左中かっこ 10">
            <a:extLst>
              <a:ext uri="{FF2B5EF4-FFF2-40B4-BE49-F238E27FC236}">
                <a16:creationId xmlns:a16="http://schemas.microsoft.com/office/drawing/2014/main" id="{4421EF6A-94E5-17DE-C664-8DA6C11268D9}"/>
              </a:ext>
            </a:extLst>
          </p:cNvPr>
          <p:cNvSpPr/>
          <p:nvPr/>
        </p:nvSpPr>
        <p:spPr>
          <a:xfrm rot="5400000">
            <a:off x="2973388" y="2525713"/>
            <a:ext cx="892175" cy="879475"/>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 name="左中かっこ 11">
            <a:extLst>
              <a:ext uri="{FF2B5EF4-FFF2-40B4-BE49-F238E27FC236}">
                <a16:creationId xmlns:a16="http://schemas.microsoft.com/office/drawing/2014/main" id="{4C7B9531-A486-C18D-C4C5-4056E8DE93BF}"/>
              </a:ext>
            </a:extLst>
          </p:cNvPr>
          <p:cNvSpPr/>
          <p:nvPr/>
        </p:nvSpPr>
        <p:spPr>
          <a:xfrm rot="5400000">
            <a:off x="4798219" y="2520156"/>
            <a:ext cx="847725" cy="881063"/>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4" name="テキスト ボックス 13">
            <a:extLst>
              <a:ext uri="{FF2B5EF4-FFF2-40B4-BE49-F238E27FC236}">
                <a16:creationId xmlns:a16="http://schemas.microsoft.com/office/drawing/2014/main" id="{2808944D-119D-5620-B2CD-0C31B02360E9}"/>
              </a:ext>
            </a:extLst>
          </p:cNvPr>
          <p:cNvSpPr txBox="1"/>
          <p:nvPr/>
        </p:nvSpPr>
        <p:spPr>
          <a:xfrm>
            <a:off x="2627313" y="3486150"/>
            <a:ext cx="1708150" cy="4603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連用修飾</a:t>
            </a:r>
            <a:r>
              <a:rPr lang="ja-JP" altLang="ja-JP" sz="2400" dirty="0"/>
              <a:t>語</a:t>
            </a:r>
          </a:p>
        </p:txBody>
      </p:sp>
      <p:sp>
        <p:nvSpPr>
          <p:cNvPr id="15" name="テキスト ボックス 14">
            <a:extLst>
              <a:ext uri="{FF2B5EF4-FFF2-40B4-BE49-F238E27FC236}">
                <a16:creationId xmlns:a16="http://schemas.microsoft.com/office/drawing/2014/main" id="{BC109271-B65A-9D67-4201-177B578C27B8}"/>
              </a:ext>
            </a:extLst>
          </p:cNvPr>
          <p:cNvSpPr txBox="1"/>
          <p:nvPr/>
        </p:nvSpPr>
        <p:spPr>
          <a:xfrm>
            <a:off x="4572000" y="3470275"/>
            <a:ext cx="1773238"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連体修飾語</a:t>
            </a:r>
          </a:p>
        </p:txBody>
      </p:sp>
      <p:sp>
        <p:nvSpPr>
          <p:cNvPr id="3" name="正方形/長方形 2">
            <a:extLst>
              <a:ext uri="{FF2B5EF4-FFF2-40B4-BE49-F238E27FC236}">
                <a16:creationId xmlns:a16="http://schemas.microsoft.com/office/drawing/2014/main" id="{71C91E38-392C-44E2-6091-658A0F555744}"/>
              </a:ext>
            </a:extLst>
          </p:cNvPr>
          <p:cNvSpPr/>
          <p:nvPr/>
        </p:nvSpPr>
        <p:spPr>
          <a:xfrm>
            <a:off x="611188" y="4300538"/>
            <a:ext cx="8075612" cy="1938337"/>
          </a:xfrm>
          <a:prstGeom prst="rect">
            <a:avLst/>
          </a:prstGeom>
        </p:spPr>
        <p:txBody>
          <a:bodyPr>
            <a:spAutoFit/>
          </a:bodyPr>
          <a:lstStyle/>
          <a:p>
            <a:pPr indent="179705" algn="just">
              <a:spcAft>
                <a:spcPts val="0"/>
              </a:spcAft>
              <a:defRPr/>
            </a:pPr>
            <a:r>
              <a:rPr lang="ja-JP" altLang="ja-JP" sz="2400" dirty="0">
                <a:latin typeface="+mn-lt"/>
                <a:ea typeface="+mn-ea"/>
                <a:cs typeface="ＭＳ Ｐゴシック" charset="0"/>
              </a:rPr>
              <a:t>この中で、日本語の語順は、上述のように、膠着語の性質から、語順の位置が割と自由なので、主語と目的語の順序も自由だし、特に「主語、目的語」と「連用修飾語」の語順は、自由である。ただし、連体修飾語は、基本的に名詞成分としての主語や目的語の前でなければならない。</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コンテンツ プレースホルダー 2">
            <a:extLst>
              <a:ext uri="{FF2B5EF4-FFF2-40B4-BE49-F238E27FC236}">
                <a16:creationId xmlns:a16="http://schemas.microsoft.com/office/drawing/2014/main" id="{9C115820-B550-046A-25C0-A1A3DAAA8766}"/>
              </a:ext>
            </a:extLst>
          </p:cNvPr>
          <p:cNvSpPr>
            <a:spLocks noGrp="1"/>
          </p:cNvSpPr>
          <p:nvPr>
            <p:ph idx="1"/>
          </p:nvPr>
        </p:nvSpPr>
        <p:spPr>
          <a:xfrm>
            <a:off x="539750" y="549275"/>
            <a:ext cx="8229600" cy="5400675"/>
          </a:xfrm>
        </p:spPr>
        <p:txBody>
          <a:bodyPr/>
          <a:lstStyle/>
          <a:p>
            <a:pPr marL="0" indent="0" eaLnBrk="1" hangingPunct="1">
              <a:buFont typeface="Wingdings 3" panose="05040102010807070707" pitchFamily="18" charset="2"/>
              <a:buNone/>
            </a:pPr>
            <a:r>
              <a:rPr lang="ja-JP" altLang="ja-JP" sz="2400"/>
              <a:t>２）中国語の文成分の順序</a:t>
            </a:r>
          </a:p>
          <a:p>
            <a:pPr marL="0" indent="0" eaLnBrk="1" hangingPunct="1">
              <a:buFont typeface="Wingdings 3" panose="05040102010807070707" pitchFamily="18" charset="2"/>
              <a:buNone/>
            </a:pPr>
            <a:r>
              <a:rPr lang="ja-JP" altLang="en-US" sz="2400"/>
              <a:t>　</a:t>
            </a:r>
            <a:r>
              <a:rPr lang="ja-JP" altLang="ja-JP" sz="2400"/>
              <a:t>一方、中国語の文成分の順序は、主な文成分に関しては、上で示しているとおりである。</a:t>
            </a:r>
          </a:p>
          <a:p>
            <a:pPr marL="0" indent="0" eaLnBrk="1" hangingPunct="1">
              <a:buFont typeface="Wingdings 3" panose="05040102010807070707" pitchFamily="18" charset="2"/>
              <a:buNone/>
            </a:pPr>
            <a:r>
              <a:rPr lang="ja-JP" altLang="en-US" sz="2400"/>
              <a:t>　　</a:t>
            </a:r>
            <a:r>
              <a:rPr lang="en-US" altLang="ja-JP" sz="2400"/>
              <a:t>S</a:t>
            </a:r>
            <a:r>
              <a:rPr lang="zh-CN" altLang="ja-JP" sz="2400">
                <a:cs typeface="幼圆"/>
              </a:rPr>
              <a:t>　　　</a:t>
            </a:r>
            <a:r>
              <a:rPr lang="en-US" altLang="ja-JP" sz="2400"/>
              <a:t>P</a:t>
            </a:r>
            <a:r>
              <a:rPr lang="zh-CN" altLang="ja-JP" sz="2400">
                <a:cs typeface="幼圆"/>
              </a:rPr>
              <a:t>　　　</a:t>
            </a:r>
            <a:r>
              <a:rPr lang="en-US" altLang="ja-JP" sz="2400"/>
              <a:t>O</a:t>
            </a:r>
            <a:endParaRPr lang="ja-JP" altLang="ja-JP" sz="2400"/>
          </a:p>
          <a:p>
            <a:pPr marL="0" indent="0" eaLnBrk="1" hangingPunct="1">
              <a:buFont typeface="Wingdings 3" panose="05040102010807070707" pitchFamily="18" charset="2"/>
              <a:buNone/>
            </a:pPr>
            <a:r>
              <a:rPr lang="ja-JP" altLang="en-US" sz="2400"/>
              <a:t>　　</a:t>
            </a:r>
            <a:r>
              <a:rPr lang="zh-CN" altLang="ja-JP" sz="2400">
                <a:cs typeface="幼圆"/>
              </a:rPr>
              <a:t>主语　谓语　宾语</a:t>
            </a:r>
            <a:endParaRPr lang="ja-JP" altLang="ja-JP" sz="2400"/>
          </a:p>
          <a:p>
            <a:pPr marL="0" indent="0" eaLnBrk="1" hangingPunct="1">
              <a:buFont typeface="Wingdings 3" panose="05040102010807070707" pitchFamily="18" charset="2"/>
              <a:buNone/>
            </a:pPr>
            <a:r>
              <a:rPr lang="ja-JP" altLang="en-US" sz="2400"/>
              <a:t>　</a:t>
            </a:r>
            <a:r>
              <a:rPr lang="ja-JP" altLang="ja-JP" sz="2400"/>
              <a:t>このほかの“定语”と“状语”および“补语”は、それぞれの機能で示されているように、“定语”が「名詞成分の主語や目的語を修飾する」ので、基本的には、名詞成分の主語や目的語の前に位置する。そして、“状语”は、「動詞や形容詞からなる述語を修飾する」ので、述語の前に位置する。そして“补语”は動詞や形容詞述語を補足的に説明するので、動詞や形容詞からなる述語の後に位置する。つまり、次のようになる。</a:t>
            </a:r>
          </a:p>
          <a:p>
            <a:pPr marL="0" indent="0" eaLnBrk="1" hangingPunct="1">
              <a:buFont typeface="Wingdings 3" panose="05040102010807070707" pitchFamily="18" charset="2"/>
              <a:buNone/>
            </a:pPr>
            <a:endParaRPr lang="ja-JP"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a:extLst>
              <a:ext uri="{FF2B5EF4-FFF2-40B4-BE49-F238E27FC236}">
                <a16:creationId xmlns:a16="http://schemas.microsoft.com/office/drawing/2014/main" id="{A542788F-1D86-2FDA-5F15-6DAAD540C0EB}"/>
              </a:ext>
            </a:extLst>
          </p:cNvPr>
          <p:cNvSpPr>
            <a:spLocks noGrp="1"/>
          </p:cNvSpPr>
          <p:nvPr>
            <p:ph type="title"/>
          </p:nvPr>
        </p:nvSpPr>
        <p:spPr>
          <a:xfrm>
            <a:off x="457200" y="333375"/>
            <a:ext cx="8229600" cy="790575"/>
          </a:xfrm>
        </p:spPr>
        <p:txBody>
          <a:bodyPr/>
          <a:lstStyle/>
          <a:p>
            <a:pPr eaLnBrk="1" hangingPunct="1"/>
            <a:r>
              <a:rPr lang="ja-JP" altLang="ja-JP" sz="3200"/>
              <a:t>０．初めに</a:t>
            </a:r>
            <a:endParaRPr lang="ja-JP" altLang="en-US" sz="3200"/>
          </a:p>
        </p:txBody>
      </p:sp>
      <p:sp>
        <p:nvSpPr>
          <p:cNvPr id="21507" name="コンテンツ プレースホルダー 2">
            <a:extLst>
              <a:ext uri="{FF2B5EF4-FFF2-40B4-BE49-F238E27FC236}">
                <a16:creationId xmlns:a16="http://schemas.microsoft.com/office/drawing/2014/main" id="{56B1EB8D-765C-6438-D5C1-4233E26800F2}"/>
              </a:ext>
            </a:extLst>
          </p:cNvPr>
          <p:cNvSpPr>
            <a:spLocks noGrp="1"/>
          </p:cNvSpPr>
          <p:nvPr>
            <p:ph idx="1"/>
          </p:nvPr>
        </p:nvSpPr>
        <p:spPr>
          <a:xfrm>
            <a:off x="323850" y="1341438"/>
            <a:ext cx="8229600" cy="4824412"/>
          </a:xfrm>
        </p:spPr>
        <p:txBody>
          <a:bodyPr/>
          <a:lstStyle/>
          <a:p>
            <a:pPr marL="0" indent="0" eaLnBrk="1" hangingPunct="1">
              <a:buFont typeface="Wingdings 3" panose="05040102010807070707" pitchFamily="18" charset="2"/>
              <a:buNone/>
            </a:pPr>
            <a:r>
              <a:rPr lang="ja-JP" altLang="en-US" sz="2400"/>
              <a:t>　</a:t>
            </a:r>
            <a:r>
              <a:rPr lang="ja-JP" altLang="ja-JP" sz="2400"/>
              <a:t>まずは、講演へお誘いいただいた大島吉郎先生に感謝の意を申し上げます。</a:t>
            </a:r>
          </a:p>
          <a:p>
            <a:pPr marL="0" indent="0" eaLnBrk="1" hangingPunct="1">
              <a:buFont typeface="Wingdings 3" panose="05040102010807070707" pitchFamily="18" charset="2"/>
              <a:buNone/>
            </a:pPr>
            <a:r>
              <a:rPr lang="ja-JP" altLang="en-US" sz="2400"/>
              <a:t>　</a:t>
            </a:r>
            <a:r>
              <a:rPr lang="ja-JP" altLang="ja-JP" sz="2400"/>
              <a:t>それから、大東文化大学への講義をお呼びくださった鄭新培先生に感謝を申し上げます。鄭新培先生がいらっしゃらなければ、私の大東文化大学での講義もなかったし、本日の講演もなかったことと思います。</a:t>
            </a:r>
          </a:p>
          <a:p>
            <a:pPr marL="0" indent="0" eaLnBrk="1" hangingPunct="1">
              <a:buFont typeface="Wingdings 3" panose="05040102010807070707" pitchFamily="18" charset="2"/>
              <a:buNone/>
            </a:pPr>
            <a:r>
              <a:rPr lang="ja-JP" altLang="en-US" sz="2400"/>
              <a:t>　</a:t>
            </a:r>
            <a:r>
              <a:rPr lang="ja-JP" altLang="ja-JP" sz="2400"/>
              <a:t>さらに、大学院及び学部の講義のシラバス作成にご協力、ご指導をいただいた竹島毅先生、中村浩一先生、山口直人先生、および時間割などについてお世話になった上地宏一先生、山内智恵美先生、森路未央（もりろみお）先生、安藤好恵（あんどうよしえ）先生及び外国語学部事務室のスタッフの皆様に、感謝の意を表したいと思います。</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EF40619-D430-D73E-650D-FBE1FEB30259}"/>
              </a:ext>
            </a:extLst>
          </p:cNvPr>
          <p:cNvSpPr txBox="1"/>
          <p:nvPr/>
        </p:nvSpPr>
        <p:spPr>
          <a:xfrm>
            <a:off x="728663" y="692150"/>
            <a:ext cx="1727200"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中国語</a:t>
            </a:r>
            <a:r>
              <a:rPr lang="zh-CN" altLang="ja-JP" sz="2400" dirty="0"/>
              <a:t>：</a:t>
            </a:r>
            <a:endParaRPr lang="ja-JP" altLang="ja-JP" sz="2400" dirty="0"/>
          </a:p>
        </p:txBody>
      </p:sp>
      <p:sp>
        <p:nvSpPr>
          <p:cNvPr id="8" name="テキスト ボックス 7">
            <a:extLst>
              <a:ext uri="{FF2B5EF4-FFF2-40B4-BE49-F238E27FC236}">
                <a16:creationId xmlns:a16="http://schemas.microsoft.com/office/drawing/2014/main" id="{9CC9FEEC-F3AF-5BA0-A8F5-321D43856095}"/>
              </a:ext>
            </a:extLst>
          </p:cNvPr>
          <p:cNvSpPr txBox="1"/>
          <p:nvPr/>
        </p:nvSpPr>
        <p:spPr>
          <a:xfrm>
            <a:off x="823913" y="2457450"/>
            <a:ext cx="990600" cy="4603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定语</a:t>
            </a:r>
            <a:endParaRPr lang="ja-JP" altLang="ja-JP" sz="2400" dirty="0"/>
          </a:p>
        </p:txBody>
      </p:sp>
      <p:sp>
        <p:nvSpPr>
          <p:cNvPr id="9" name="テキスト ボックス 8">
            <a:extLst>
              <a:ext uri="{FF2B5EF4-FFF2-40B4-BE49-F238E27FC236}">
                <a16:creationId xmlns:a16="http://schemas.microsoft.com/office/drawing/2014/main" id="{9E2D5CBB-D4BE-A9B1-6E1A-8766A9A7BA56}"/>
              </a:ext>
            </a:extLst>
          </p:cNvPr>
          <p:cNvSpPr txBox="1"/>
          <p:nvPr/>
        </p:nvSpPr>
        <p:spPr>
          <a:xfrm>
            <a:off x="728663" y="1217613"/>
            <a:ext cx="7956550"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ja-JP" altLang="ja-JP" sz="2400" dirty="0"/>
              <a:t>　　</a:t>
            </a:r>
            <a:r>
              <a:rPr lang="en-US" altLang="ja-JP" sz="2400" dirty="0"/>
              <a:t>S</a:t>
            </a:r>
            <a:r>
              <a:rPr lang="ja-JP" altLang="ja-JP" sz="2400" dirty="0"/>
              <a:t>　</a:t>
            </a:r>
            <a:r>
              <a:rPr lang="ja-JP" altLang="en-US" sz="2400" dirty="0"/>
              <a:t>　　　　　</a:t>
            </a:r>
            <a:r>
              <a:rPr lang="en-US" altLang="ja-JP" sz="2400" dirty="0"/>
              <a:t>P</a:t>
            </a:r>
            <a:r>
              <a:rPr lang="ja-JP" altLang="en-US" sz="2400" dirty="0"/>
              <a:t>　　　　　　                 </a:t>
            </a:r>
            <a:r>
              <a:rPr lang="en-US" altLang="ja-JP" sz="2400" dirty="0"/>
              <a:t>O</a:t>
            </a:r>
            <a:r>
              <a:rPr lang="ja-JP" altLang="ja-JP" sz="2400" dirty="0"/>
              <a:t>　　　</a:t>
            </a:r>
            <a:r>
              <a:rPr lang="ja-JP" altLang="en-US" sz="2400" dirty="0"/>
              <a:t>　　　　　　</a:t>
            </a:r>
            <a:endParaRPr lang="ja-JP" altLang="ja-JP" sz="2400" dirty="0"/>
          </a:p>
          <a:p>
            <a:pPr>
              <a:defRPr/>
            </a:pPr>
            <a:r>
              <a:rPr lang="ja-JP" altLang="en-US" sz="2400" dirty="0"/>
              <a:t>　　　　</a:t>
            </a:r>
            <a:r>
              <a:rPr lang="zh-CN" altLang="en-US" sz="2400" dirty="0"/>
              <a:t>主语</a:t>
            </a:r>
            <a:r>
              <a:rPr lang="ja-JP" altLang="ja-JP" sz="2400" dirty="0"/>
              <a:t>　</a:t>
            </a:r>
            <a:r>
              <a:rPr lang="en-US" altLang="ja-JP" sz="2400" dirty="0"/>
              <a:t>               </a:t>
            </a:r>
            <a:r>
              <a:rPr lang="zh-CN" altLang="en-US" sz="2400" dirty="0"/>
              <a:t>谓语</a:t>
            </a:r>
            <a:r>
              <a:rPr lang="ja-JP" altLang="ja-JP" sz="2400" dirty="0"/>
              <a:t>　</a:t>
            </a:r>
            <a:r>
              <a:rPr lang="en-US" altLang="ja-JP" sz="2400" dirty="0"/>
              <a:t>                             </a:t>
            </a:r>
            <a:r>
              <a:rPr lang="zh-CN" altLang="en-US" sz="2400" dirty="0"/>
              <a:t>宾语</a:t>
            </a:r>
            <a:r>
              <a:rPr lang="ja-JP" altLang="ja-JP" sz="2400" dirty="0"/>
              <a:t>　</a:t>
            </a:r>
            <a:r>
              <a:rPr lang="ja-JP" altLang="en-US" sz="2400" dirty="0"/>
              <a:t>　　　　　</a:t>
            </a:r>
            <a:endParaRPr lang="ja-JP" altLang="ja-JP" sz="2400" dirty="0"/>
          </a:p>
        </p:txBody>
      </p:sp>
      <p:sp>
        <p:nvSpPr>
          <p:cNvPr id="2" name="左中かっこ 1">
            <a:extLst>
              <a:ext uri="{FF2B5EF4-FFF2-40B4-BE49-F238E27FC236}">
                <a16:creationId xmlns:a16="http://schemas.microsoft.com/office/drawing/2014/main" id="{EDBAAC0F-FB8A-6EC7-BB13-293A8B2B3A02}"/>
              </a:ext>
            </a:extLst>
          </p:cNvPr>
          <p:cNvSpPr/>
          <p:nvPr/>
        </p:nvSpPr>
        <p:spPr>
          <a:xfrm rot="5400000">
            <a:off x="885825" y="1554163"/>
            <a:ext cx="865187" cy="1074738"/>
          </a:xfrm>
          <a:prstGeom prst="leftBrace">
            <a:avLst>
              <a:gd name="adj1" fmla="val 8333"/>
              <a:gd name="adj2" fmla="val 39906"/>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1" name="左中かっこ 10">
            <a:extLst>
              <a:ext uri="{FF2B5EF4-FFF2-40B4-BE49-F238E27FC236}">
                <a16:creationId xmlns:a16="http://schemas.microsoft.com/office/drawing/2014/main" id="{02A37571-1FE1-4D9E-D95E-FB0C914BF4D6}"/>
              </a:ext>
            </a:extLst>
          </p:cNvPr>
          <p:cNvSpPr/>
          <p:nvPr/>
        </p:nvSpPr>
        <p:spPr>
          <a:xfrm rot="5400000">
            <a:off x="2655888" y="1635125"/>
            <a:ext cx="746125" cy="879475"/>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2" name="左中かっこ 11">
            <a:extLst>
              <a:ext uri="{FF2B5EF4-FFF2-40B4-BE49-F238E27FC236}">
                <a16:creationId xmlns:a16="http://schemas.microsoft.com/office/drawing/2014/main" id="{FC2BC53B-65E4-EF71-E9F2-6DF09C7DC234}"/>
              </a:ext>
            </a:extLst>
          </p:cNvPr>
          <p:cNvSpPr/>
          <p:nvPr/>
        </p:nvSpPr>
        <p:spPr>
          <a:xfrm rot="5400000">
            <a:off x="5979319" y="1632744"/>
            <a:ext cx="746125" cy="881063"/>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4" name="テキスト ボックス 13">
            <a:extLst>
              <a:ext uri="{FF2B5EF4-FFF2-40B4-BE49-F238E27FC236}">
                <a16:creationId xmlns:a16="http://schemas.microsoft.com/office/drawing/2014/main" id="{BBB98BB0-6C74-B834-2409-B5FB848BEE5D}"/>
              </a:ext>
            </a:extLst>
          </p:cNvPr>
          <p:cNvSpPr txBox="1"/>
          <p:nvPr/>
        </p:nvSpPr>
        <p:spPr>
          <a:xfrm>
            <a:off x="2595563" y="2473325"/>
            <a:ext cx="879475"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状语</a:t>
            </a:r>
            <a:endParaRPr lang="ja-JP" altLang="ja-JP" sz="2400" dirty="0"/>
          </a:p>
        </p:txBody>
      </p:sp>
      <p:sp>
        <p:nvSpPr>
          <p:cNvPr id="15" name="テキスト ボックス 14">
            <a:extLst>
              <a:ext uri="{FF2B5EF4-FFF2-40B4-BE49-F238E27FC236}">
                <a16:creationId xmlns:a16="http://schemas.microsoft.com/office/drawing/2014/main" id="{2B2F1193-09EB-1DA9-D236-3782BBEC80CC}"/>
              </a:ext>
            </a:extLst>
          </p:cNvPr>
          <p:cNvSpPr txBox="1"/>
          <p:nvPr/>
        </p:nvSpPr>
        <p:spPr>
          <a:xfrm>
            <a:off x="5926138" y="2455863"/>
            <a:ext cx="881062"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定语</a:t>
            </a:r>
            <a:endParaRPr lang="ja-JP" altLang="ja-JP" sz="2400" dirty="0"/>
          </a:p>
        </p:txBody>
      </p:sp>
      <p:sp>
        <p:nvSpPr>
          <p:cNvPr id="16" name="テキスト ボックス 15">
            <a:extLst>
              <a:ext uri="{FF2B5EF4-FFF2-40B4-BE49-F238E27FC236}">
                <a16:creationId xmlns:a16="http://schemas.microsoft.com/office/drawing/2014/main" id="{98562E02-4AED-9D51-679B-639BF9901D45}"/>
              </a:ext>
            </a:extLst>
          </p:cNvPr>
          <p:cNvSpPr txBox="1"/>
          <p:nvPr/>
        </p:nvSpPr>
        <p:spPr>
          <a:xfrm>
            <a:off x="4579938" y="2455863"/>
            <a:ext cx="882650"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补语</a:t>
            </a:r>
            <a:endParaRPr lang="ja-JP" altLang="ja-JP" sz="2400" dirty="0"/>
          </a:p>
        </p:txBody>
      </p:sp>
      <p:sp>
        <p:nvSpPr>
          <p:cNvPr id="17" name="左中かっこ 16">
            <a:extLst>
              <a:ext uri="{FF2B5EF4-FFF2-40B4-BE49-F238E27FC236}">
                <a16:creationId xmlns:a16="http://schemas.microsoft.com/office/drawing/2014/main" id="{68112253-1868-901D-4580-F14D7B6919B1}"/>
              </a:ext>
            </a:extLst>
          </p:cNvPr>
          <p:cNvSpPr/>
          <p:nvPr/>
        </p:nvSpPr>
        <p:spPr>
          <a:xfrm rot="5400000">
            <a:off x="4628357" y="1635919"/>
            <a:ext cx="785812" cy="88265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5" name="正方形/長方形 4">
            <a:extLst>
              <a:ext uri="{FF2B5EF4-FFF2-40B4-BE49-F238E27FC236}">
                <a16:creationId xmlns:a16="http://schemas.microsoft.com/office/drawing/2014/main" id="{A0B48C79-A202-BD96-CCC5-C6B8E6C0935B}"/>
              </a:ext>
            </a:extLst>
          </p:cNvPr>
          <p:cNvSpPr/>
          <p:nvPr/>
        </p:nvSpPr>
        <p:spPr>
          <a:xfrm>
            <a:off x="631825" y="3071813"/>
            <a:ext cx="8053388" cy="3786187"/>
          </a:xfrm>
          <a:prstGeom prst="rect">
            <a:avLst/>
          </a:prstGeom>
        </p:spPr>
        <p:txBody>
          <a:bodyPr>
            <a:spAutoFit/>
          </a:bodyPr>
          <a:lstStyle/>
          <a:p>
            <a:pPr indent="179705" algn="just">
              <a:spcAft>
                <a:spcPts val="0"/>
              </a:spcAft>
              <a:defRPr/>
            </a:pPr>
            <a:r>
              <a:rPr lang="ja-JP" altLang="ja-JP" sz="2400" dirty="0">
                <a:latin typeface="+mn-lt"/>
                <a:ea typeface="+mn-ea"/>
                <a:cs typeface="ＭＳ Ｐゴシック" charset="0"/>
              </a:rPr>
              <a:t>この中で、“定语”が名詞成分の主語や目的語を修飾する際の位置が固定しているのが日本語の連体修飾語と同じであるが、“状语”は日本語の連用修飾語と違って、文中における位置が決まっていて、日本語の連用修飾語ほど自由に移動することができない。</a:t>
            </a:r>
          </a:p>
          <a:p>
            <a:pPr indent="179705" algn="just">
              <a:spcAft>
                <a:spcPts val="0"/>
              </a:spcAft>
              <a:defRPr/>
            </a:pPr>
            <a:r>
              <a:rPr lang="ja-JP" altLang="ja-JP" sz="2400" dirty="0">
                <a:latin typeface="+mn-lt"/>
                <a:ea typeface="+mn-ea"/>
                <a:cs typeface="ＭＳ Ｐゴシック" charset="0"/>
              </a:rPr>
              <a:t>そして、後述するが、日本語には連用修飾語しかないが、それが中国語に翻訳された際、“状语”になったり、“补语”になったりすることがある。そのことは具体的な文に触れた時に、いちいち確認しなければならない。これも非常に重要なポイントであ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a:extLst>
              <a:ext uri="{FF2B5EF4-FFF2-40B4-BE49-F238E27FC236}">
                <a16:creationId xmlns:a16="http://schemas.microsoft.com/office/drawing/2014/main" id="{E618C41E-DF59-7754-A6CC-1112A3D94BB1}"/>
              </a:ext>
            </a:extLst>
          </p:cNvPr>
          <p:cNvSpPr>
            <a:spLocks noGrp="1"/>
          </p:cNvSpPr>
          <p:nvPr>
            <p:ph type="title"/>
          </p:nvPr>
        </p:nvSpPr>
        <p:spPr>
          <a:xfrm>
            <a:off x="1403350" y="274638"/>
            <a:ext cx="7283450" cy="633412"/>
          </a:xfrm>
        </p:spPr>
        <p:txBody>
          <a:bodyPr/>
          <a:lstStyle/>
          <a:p>
            <a:pPr eaLnBrk="1" hangingPunct="1"/>
            <a:r>
              <a:rPr lang="en-US" altLang="ja-JP" sz="3200"/>
              <a:t>1.2.8</a:t>
            </a:r>
            <a:r>
              <a:rPr lang="ja-JP" altLang="ja-JP" sz="3200"/>
              <a:t>日中文型のパターン</a:t>
            </a:r>
          </a:p>
        </p:txBody>
      </p:sp>
      <p:sp>
        <p:nvSpPr>
          <p:cNvPr id="40963" name="コンテンツ プレースホルダー 2">
            <a:extLst>
              <a:ext uri="{FF2B5EF4-FFF2-40B4-BE49-F238E27FC236}">
                <a16:creationId xmlns:a16="http://schemas.microsoft.com/office/drawing/2014/main" id="{D047F1AB-80F3-8B4F-EA5A-9A0B8AA7BA08}"/>
              </a:ext>
            </a:extLst>
          </p:cNvPr>
          <p:cNvSpPr>
            <a:spLocks noGrp="1"/>
          </p:cNvSpPr>
          <p:nvPr>
            <p:ph idx="1"/>
          </p:nvPr>
        </p:nvSpPr>
        <p:spPr>
          <a:xfrm>
            <a:off x="457200" y="1125538"/>
            <a:ext cx="8229600" cy="2735262"/>
          </a:xfrm>
        </p:spPr>
        <p:txBody>
          <a:bodyPr/>
          <a:lstStyle/>
          <a:p>
            <a:pPr marL="0" indent="0" eaLnBrk="1" hangingPunct="1">
              <a:buFont typeface="Wingdings 3" panose="05040102010807070707" pitchFamily="18" charset="2"/>
              <a:buNone/>
            </a:pPr>
            <a:r>
              <a:rPr lang="ja-JP" altLang="en-US" sz="2400"/>
              <a:t>　</a:t>
            </a:r>
            <a:r>
              <a:rPr lang="ja-JP" altLang="ja-JP" sz="2400"/>
              <a:t>上でも簡単に示しているが、普通、英語の文型で示されているような、</a:t>
            </a:r>
            <a:r>
              <a:rPr lang="en-US" altLang="ja-JP" sz="2400"/>
              <a:t>SVO</a:t>
            </a:r>
            <a:r>
              <a:rPr lang="ja-JP" altLang="ja-JP" sz="2400"/>
              <a:t>は、動詞述語文と言い、そして、上記で示されているように、動詞述語文以外に、名詞述語文と形容詞述語文がある。それに両国語は、ともに主語と述語が</a:t>
            </a:r>
            <a:r>
              <a:rPr lang="en-US" altLang="ja-JP" sz="2400"/>
              <a:t>1</a:t>
            </a:r>
            <a:r>
              <a:rPr lang="ja-JP" altLang="ja-JP" sz="2400"/>
              <a:t>つの連語として、述語になることもある。合わせて、日中の基本的な文型は４つある。</a:t>
            </a:r>
          </a:p>
          <a:p>
            <a:pPr marL="0" indent="0" eaLnBrk="1" hangingPunct="1">
              <a:buFont typeface="Wingdings 3" panose="05040102010807070707" pitchFamily="18" charset="2"/>
              <a:buNone/>
            </a:pPr>
            <a:endParaRPr lang="ja-JP" altLang="en-US" sz="2400"/>
          </a:p>
        </p:txBody>
      </p:sp>
      <p:sp>
        <p:nvSpPr>
          <p:cNvPr id="5" name="テキスト ボックス 4">
            <a:extLst>
              <a:ext uri="{FF2B5EF4-FFF2-40B4-BE49-F238E27FC236}">
                <a16:creationId xmlns:a16="http://schemas.microsoft.com/office/drawing/2014/main" id="{1A207E0F-EB9F-6021-DBC4-6BC229722F49}"/>
              </a:ext>
            </a:extLst>
          </p:cNvPr>
          <p:cNvSpPr txBox="1"/>
          <p:nvPr/>
        </p:nvSpPr>
        <p:spPr>
          <a:xfrm>
            <a:off x="755650" y="3644900"/>
            <a:ext cx="5903913" cy="23082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日本語　　　　　　　中国語</a:t>
            </a:r>
            <a:endParaRPr lang="en-US" altLang="ja-JP" sz="2400" dirty="0"/>
          </a:p>
          <a:p>
            <a:pPr>
              <a:defRPr/>
            </a:pPr>
            <a:r>
              <a:rPr lang="ja-JP" altLang="ja-JP" sz="2400" dirty="0"/>
              <a:t>名詞述語文　　</a:t>
            </a:r>
            <a:r>
              <a:rPr lang="ja-JP" altLang="en-US" sz="2400" dirty="0"/>
              <a:t>　　   </a:t>
            </a:r>
            <a:r>
              <a:rPr lang="ja-JP" altLang="ja-JP" sz="2400" dirty="0"/>
              <a:t>名词谓语句</a:t>
            </a:r>
          </a:p>
          <a:p>
            <a:pPr>
              <a:defRPr/>
            </a:pPr>
            <a:r>
              <a:rPr lang="zh-CN" altLang="ja-JP" sz="2400" dirty="0"/>
              <a:t>形容詞述語文  </a:t>
            </a:r>
            <a:r>
              <a:rPr lang="ja-JP" altLang="en-US" sz="2400" dirty="0"/>
              <a:t>　　    </a:t>
            </a:r>
            <a:r>
              <a:rPr lang="zh-CN" altLang="ja-JP" sz="2400" dirty="0"/>
              <a:t>形容词谓语句</a:t>
            </a:r>
            <a:endParaRPr lang="ja-JP" altLang="ja-JP" sz="2400" dirty="0"/>
          </a:p>
          <a:p>
            <a:pPr>
              <a:defRPr/>
            </a:pPr>
            <a:r>
              <a:rPr lang="zh-CN" altLang="ja-JP" sz="2400" dirty="0"/>
              <a:t>動詞述語文 </a:t>
            </a:r>
            <a:r>
              <a:rPr lang="en-US" altLang="ja-JP" sz="2400" dirty="0"/>
              <a:t>   </a:t>
            </a:r>
            <a:r>
              <a:rPr lang="ja-JP" altLang="en-US" sz="2400" dirty="0"/>
              <a:t>　　　  </a:t>
            </a:r>
            <a:r>
              <a:rPr lang="zh-CN" altLang="ja-JP" sz="2400" dirty="0"/>
              <a:t>动谓语句</a:t>
            </a:r>
            <a:endParaRPr lang="ja-JP" altLang="ja-JP" sz="2400" dirty="0"/>
          </a:p>
          <a:p>
            <a:pPr>
              <a:defRPr/>
            </a:pPr>
            <a:r>
              <a:rPr lang="zh-CN" altLang="ja-JP" sz="2400" dirty="0"/>
              <a:t>主述述語文 </a:t>
            </a:r>
            <a:r>
              <a:rPr lang="en-US" altLang="ja-JP" sz="2400" dirty="0"/>
              <a:t>   </a:t>
            </a:r>
            <a:r>
              <a:rPr lang="ja-JP" altLang="en-US" sz="2400" dirty="0"/>
              <a:t>　　　  </a:t>
            </a:r>
            <a:r>
              <a:rPr lang="zh-CN" altLang="ja-JP" sz="2400" dirty="0"/>
              <a:t>主谓谓语句</a:t>
            </a:r>
            <a:endParaRPr lang="ja-JP" altLang="ja-JP" sz="2400" dirty="0"/>
          </a:p>
          <a:p>
            <a:pPr>
              <a:defRPr/>
            </a:pPr>
            <a:endParaRPr lang="ja-JP" altLang="ja-JP"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a:extLst>
              <a:ext uri="{FF2B5EF4-FFF2-40B4-BE49-F238E27FC236}">
                <a16:creationId xmlns:a16="http://schemas.microsoft.com/office/drawing/2014/main" id="{87BC9355-F528-4963-6B51-5A3D49C805D5}"/>
              </a:ext>
            </a:extLst>
          </p:cNvPr>
          <p:cNvSpPr>
            <a:spLocks noGrp="1"/>
          </p:cNvSpPr>
          <p:nvPr>
            <p:ph type="title"/>
          </p:nvPr>
        </p:nvSpPr>
        <p:spPr>
          <a:xfrm>
            <a:off x="1258888" y="274638"/>
            <a:ext cx="7427912" cy="633412"/>
          </a:xfrm>
        </p:spPr>
        <p:txBody>
          <a:bodyPr/>
          <a:lstStyle/>
          <a:p>
            <a:pPr eaLnBrk="1" hangingPunct="1"/>
            <a:r>
              <a:rPr lang="en-US" altLang="ja-JP" sz="3200"/>
              <a:t>1.2.9</a:t>
            </a:r>
            <a:r>
              <a:rPr lang="ja-JP" altLang="ja-JP" sz="3200"/>
              <a:t>動詞述語文</a:t>
            </a:r>
          </a:p>
        </p:txBody>
      </p:sp>
      <p:sp>
        <p:nvSpPr>
          <p:cNvPr id="3" name="コンテンツ プレースホルダー 2">
            <a:extLst>
              <a:ext uri="{FF2B5EF4-FFF2-40B4-BE49-F238E27FC236}">
                <a16:creationId xmlns:a16="http://schemas.microsoft.com/office/drawing/2014/main" id="{8A886050-AF51-B58F-9E2B-F50E32CD3D8F}"/>
              </a:ext>
            </a:extLst>
          </p:cNvPr>
          <p:cNvSpPr>
            <a:spLocks noGrp="1"/>
          </p:cNvSpPr>
          <p:nvPr>
            <p:ph idx="1"/>
          </p:nvPr>
        </p:nvSpPr>
        <p:spPr>
          <a:xfrm>
            <a:off x="457200" y="1125538"/>
            <a:ext cx="8229600" cy="4679950"/>
          </a:xfrm>
        </p:spPr>
        <p:txBody>
          <a:bodyPr rtlCol="0">
            <a:normAutofit/>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上では、名詞述語文と形容詞述語文について簡単に述べてみたが、ここでは簡単に動詞述語文を見てみよう。</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たとえば、</a:t>
            </a:r>
            <a:r>
              <a:rPr lang="ja-JP" altLang="en-US" sz="2400" dirty="0">
                <a:solidFill>
                  <a:schemeClr val="tx1">
                    <a:lumMod val="75000"/>
                    <a:lumOff val="25000"/>
                  </a:schemeClr>
                </a:solidFill>
              </a:rPr>
              <a:t>次のような</a:t>
            </a:r>
            <a:r>
              <a:rPr lang="ja-JP" altLang="ja-JP" sz="2400" dirty="0">
                <a:solidFill>
                  <a:schemeClr val="tx1">
                    <a:lumMod val="75000"/>
                    <a:lumOff val="25000"/>
                  </a:schemeClr>
                </a:solidFill>
              </a:rPr>
              <a:t>日本語と中国語の例</a:t>
            </a:r>
            <a:r>
              <a:rPr lang="ja-JP" altLang="en-US" sz="2400" dirty="0">
                <a:solidFill>
                  <a:schemeClr val="tx1">
                    <a:lumMod val="75000"/>
                    <a:lumOff val="25000"/>
                  </a:schemeClr>
                </a:solidFill>
              </a:rPr>
              <a:t>。</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eaLnBrk="1" fontAlgn="auto" hangingPunct="1">
              <a:spcAft>
                <a:spcPts val="0"/>
              </a:spcAft>
              <a:buFont typeface="Wingdings 3" charset="2"/>
              <a:buChar char=""/>
              <a:defRPr/>
            </a:pPr>
            <a:r>
              <a:rPr lang="ja-JP" altLang="ja-JP" sz="2400" dirty="0">
                <a:solidFill>
                  <a:schemeClr val="tx1">
                    <a:lumMod val="75000"/>
                    <a:lumOff val="25000"/>
                  </a:schemeClr>
                </a:solidFill>
              </a:rPr>
              <a:t>（３）</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太郎が走る。　　　　</a:t>
            </a:r>
            <a:r>
              <a:rPr lang="ja-JP" altLang="en-US" sz="2400" dirty="0">
                <a:solidFill>
                  <a:schemeClr val="tx1">
                    <a:lumMod val="75000"/>
                    <a:lumOff val="25000"/>
                  </a:schemeClr>
                </a:solidFill>
              </a:rPr>
              <a:t>　 </a:t>
            </a:r>
            <a:r>
              <a:rPr lang="en-US" altLang="ja-JP" sz="2400" dirty="0">
                <a:solidFill>
                  <a:schemeClr val="tx1">
                    <a:lumMod val="75000"/>
                    <a:lumOff val="25000"/>
                  </a:schemeClr>
                </a:solidFill>
              </a:rPr>
              <a:t>S    V</a:t>
            </a:r>
            <a:r>
              <a:rPr lang="ja-JP" altLang="ja-JP" sz="2400" dirty="0">
                <a:solidFill>
                  <a:schemeClr val="tx1">
                    <a:lumMod val="75000"/>
                    <a:lumOff val="25000"/>
                  </a:schemeClr>
                </a:solidFill>
              </a:rPr>
              <a:t>　　</a:t>
            </a:r>
          </a:p>
          <a:p>
            <a:pPr eaLnBrk="1" fontAlgn="auto" hangingPunct="1">
              <a:spcAft>
                <a:spcPts val="0"/>
              </a:spcAft>
              <a:buFont typeface="Wingdings 3" charset="2"/>
              <a:buChar char=""/>
              <a:defRPr/>
            </a:pPr>
            <a:r>
              <a:rPr lang="ja-JP" altLang="ja-JP" sz="2400" dirty="0">
                <a:solidFill>
                  <a:schemeClr val="tx1">
                    <a:lumMod val="75000"/>
                    <a:lumOff val="25000"/>
                  </a:schemeClr>
                </a:solidFill>
              </a:rPr>
              <a:t>　　  </a:t>
            </a:r>
            <a:r>
              <a:rPr lang="en-US" altLang="ja-JP" sz="2400" dirty="0">
                <a:solidFill>
                  <a:schemeClr val="tx1">
                    <a:lumMod val="75000"/>
                    <a:lumOff val="25000"/>
                  </a:schemeClr>
                </a:solidFill>
              </a:rPr>
              <a:t> b.</a:t>
            </a:r>
            <a:r>
              <a:rPr lang="ja-JP" altLang="ja-JP" sz="2400" dirty="0">
                <a:solidFill>
                  <a:schemeClr val="tx1">
                    <a:lumMod val="75000"/>
                    <a:lumOff val="25000"/>
                  </a:schemeClr>
                </a:solidFill>
              </a:rPr>
              <a:t>太郎がご飯を食べる。</a:t>
            </a:r>
            <a:r>
              <a:rPr lang="en-US" altLang="ja-JP" sz="2400" dirty="0">
                <a:solidFill>
                  <a:schemeClr val="tx1">
                    <a:lumMod val="75000"/>
                    <a:lumOff val="25000"/>
                  </a:schemeClr>
                </a:solidFill>
              </a:rPr>
              <a:t>     S    O</a:t>
            </a:r>
            <a:r>
              <a:rPr lang="ja-JP" altLang="ja-JP" sz="2400" dirty="0">
                <a:solidFill>
                  <a:schemeClr val="tx1">
                    <a:lumMod val="75000"/>
                    <a:lumOff val="25000"/>
                  </a:schemeClr>
                </a:solidFill>
              </a:rPr>
              <a:t>　 </a:t>
            </a:r>
            <a:r>
              <a:rPr lang="en-US" altLang="ja-JP" sz="2400" dirty="0">
                <a:solidFill>
                  <a:schemeClr val="tx1">
                    <a:lumMod val="75000"/>
                    <a:lumOff val="25000"/>
                  </a:schemeClr>
                </a:solidFill>
              </a:rPr>
              <a:t>V</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r>
              <a:rPr lang="ja-JP" altLang="ja-JP" sz="2400" dirty="0">
                <a:solidFill>
                  <a:schemeClr val="tx1">
                    <a:lumMod val="75000"/>
                    <a:lumOff val="25000"/>
                  </a:schemeClr>
                </a:solidFill>
              </a:rPr>
              <a:t>（４）</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张三睡觉。</a:t>
            </a:r>
            <a:r>
              <a:rPr lang="en-US" altLang="ja-JP" sz="2400" dirty="0">
                <a:solidFill>
                  <a:schemeClr val="tx1">
                    <a:lumMod val="75000"/>
                    <a:lumOff val="25000"/>
                  </a:schemeClr>
                </a:solidFill>
              </a:rPr>
              <a:t>      </a:t>
            </a:r>
            <a:r>
              <a:rPr lang="ja-JP" altLang="ja-JP" sz="2400" dirty="0">
                <a:solidFill>
                  <a:schemeClr val="tx1">
                    <a:lumMod val="75000"/>
                    <a:lumOff val="25000"/>
                  </a:schemeClr>
                </a:solidFill>
              </a:rPr>
              <a:t>　　</a:t>
            </a:r>
            <a:r>
              <a:rPr lang="ja-JP" altLang="en-US" sz="2400" dirty="0">
                <a:solidFill>
                  <a:schemeClr val="tx1">
                    <a:lumMod val="75000"/>
                    <a:lumOff val="25000"/>
                  </a:schemeClr>
                </a:solidFill>
              </a:rPr>
              <a:t>　　  </a:t>
            </a:r>
            <a:r>
              <a:rPr lang="en-US" altLang="ja-JP" sz="2400" dirty="0">
                <a:solidFill>
                  <a:schemeClr val="tx1">
                    <a:lumMod val="75000"/>
                    <a:lumOff val="25000"/>
                  </a:schemeClr>
                </a:solidFill>
              </a:rPr>
              <a:t>S    V</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r>
              <a:rPr lang="en-US" altLang="ja-JP" sz="2400" dirty="0">
                <a:solidFill>
                  <a:schemeClr val="tx1">
                    <a:lumMod val="75000"/>
                    <a:lumOff val="25000"/>
                  </a:schemeClr>
                </a:solidFill>
              </a:rPr>
              <a:t>          b.</a:t>
            </a:r>
            <a:r>
              <a:rPr lang="ja-JP" altLang="ja-JP" sz="2400" dirty="0">
                <a:solidFill>
                  <a:schemeClr val="tx1">
                    <a:lumMod val="75000"/>
                    <a:lumOff val="25000"/>
                  </a:schemeClr>
                </a:solidFill>
              </a:rPr>
              <a:t>张三吃饭。 　　　　  </a:t>
            </a:r>
            <a:r>
              <a:rPr lang="ja-JP" altLang="en-US" sz="2400" dirty="0">
                <a:solidFill>
                  <a:schemeClr val="tx1">
                    <a:lumMod val="75000"/>
                    <a:lumOff val="25000"/>
                  </a:schemeClr>
                </a:solidFill>
              </a:rPr>
              <a:t>　  </a:t>
            </a:r>
            <a:r>
              <a:rPr lang="en-US" altLang="ja-JP" sz="2400" dirty="0">
                <a:solidFill>
                  <a:schemeClr val="tx1">
                    <a:lumMod val="75000"/>
                    <a:lumOff val="25000"/>
                  </a:schemeClr>
                </a:solidFill>
              </a:rPr>
              <a:t>S    V   O</a:t>
            </a:r>
            <a:endParaRPr lang="ja-JP" altLang="ja-JP" sz="2400" dirty="0">
              <a:solidFill>
                <a:schemeClr val="tx1">
                  <a:lumMod val="75000"/>
                  <a:lumOff val="25000"/>
                </a:schemeClr>
              </a:solidFill>
            </a:endParaRPr>
          </a:p>
          <a:p>
            <a:pPr marL="0" indent="0" eaLnBrk="1" fontAlgn="auto" hangingPunct="1">
              <a:spcAft>
                <a:spcPts val="0"/>
              </a:spcAft>
              <a:buFont typeface="Wingdings 3" charset="2"/>
              <a:buNone/>
              <a:defRPr/>
            </a:pPr>
            <a:endParaRPr lang="ja-JP" altLang="en-US" sz="2400" dirty="0">
              <a:solidFill>
                <a:schemeClr val="tx1">
                  <a:lumMod val="75000"/>
                  <a:lumOff val="2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C4FCBCD-B28D-C167-B4DE-70467B0D4A6D}"/>
              </a:ext>
            </a:extLst>
          </p:cNvPr>
          <p:cNvSpPr>
            <a:spLocks noGrp="1"/>
          </p:cNvSpPr>
          <p:nvPr>
            <p:ph idx="1"/>
          </p:nvPr>
        </p:nvSpPr>
        <p:spPr>
          <a:xfrm>
            <a:off x="539750" y="692150"/>
            <a:ext cx="8229600" cy="5545138"/>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例（３</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）の日本語文は、動詞「走る」が述語になっていて、例（４</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）の中国語文は動詞“睡觉”が述語になっている。これらは、動詞述語文である。そして、動詞述語文は、例文（３</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）や（４</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のように、シンプルな動詞（ここでは自動詞）もあれば、普通、述語が複雑になっている場合が多い。それも最も簡単なパターンは、動詞述語と目的語の組み合わせを持った文構造（他動詞文）である。（３</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）と（４</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）である。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例（３</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）の日本語の「ご飯を食べる」は、名詞目的語の「ご飯」と動詞述語の「食べる」の組み合わせで、例（４</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の中国語の“吃饭”は、動詞述語の“吃”と名詞目的語の“饭”の組み合わせである。日本語の「ご飯を食べる」と中国語の“吃饭”のような動詞と目的語の組み合わせについて、「連語」、ここでは「述賓連語」（中国語では“短语”、“述宾短语”という）と呼ぶことがある。</a:t>
            </a:r>
          </a:p>
          <a:p>
            <a:pPr marL="0" indent="0" eaLnBrk="1" fontAlgn="auto" hangingPunct="1">
              <a:spcAft>
                <a:spcPts val="0"/>
              </a:spcAft>
              <a:buFont typeface="Wingdings 3" charset="2"/>
              <a:buNone/>
              <a:defRPr/>
            </a:pPr>
            <a:endParaRPr lang="ja-JP" altLang="en-US" sz="2400" dirty="0">
              <a:solidFill>
                <a:schemeClr val="tx1">
                  <a:lumMod val="75000"/>
                  <a:lumOff val="2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a:extLst>
              <a:ext uri="{FF2B5EF4-FFF2-40B4-BE49-F238E27FC236}">
                <a16:creationId xmlns:a16="http://schemas.microsoft.com/office/drawing/2014/main" id="{925EF8FF-8C55-D3D1-5D1E-CE60B88DD7C6}"/>
              </a:ext>
            </a:extLst>
          </p:cNvPr>
          <p:cNvSpPr>
            <a:spLocks noGrp="1"/>
          </p:cNvSpPr>
          <p:nvPr>
            <p:ph type="title"/>
          </p:nvPr>
        </p:nvSpPr>
        <p:spPr>
          <a:xfrm>
            <a:off x="1331913" y="274638"/>
            <a:ext cx="7354887" cy="765175"/>
          </a:xfrm>
        </p:spPr>
        <p:txBody>
          <a:bodyPr/>
          <a:lstStyle/>
          <a:p>
            <a:pPr eaLnBrk="1" hangingPunct="1"/>
            <a:r>
              <a:rPr lang="en-US" altLang="ja-JP" sz="3200"/>
              <a:t>1.2.10  </a:t>
            </a:r>
            <a:r>
              <a:rPr lang="ja-JP" altLang="ja-JP" sz="3200"/>
              <a:t>主述述語文</a:t>
            </a:r>
          </a:p>
        </p:txBody>
      </p:sp>
      <p:sp>
        <p:nvSpPr>
          <p:cNvPr id="44035" name="コンテンツ プレースホルダー 2">
            <a:extLst>
              <a:ext uri="{FF2B5EF4-FFF2-40B4-BE49-F238E27FC236}">
                <a16:creationId xmlns:a16="http://schemas.microsoft.com/office/drawing/2014/main" id="{9668F9E3-AAE2-9E26-F3CE-9DDB453F69E2}"/>
              </a:ext>
            </a:extLst>
          </p:cNvPr>
          <p:cNvSpPr>
            <a:spLocks noGrp="1"/>
          </p:cNvSpPr>
          <p:nvPr>
            <p:ph idx="1"/>
          </p:nvPr>
        </p:nvSpPr>
        <p:spPr>
          <a:xfrm>
            <a:off x="508000" y="1484313"/>
            <a:ext cx="8229600" cy="3529012"/>
          </a:xfrm>
        </p:spPr>
        <p:txBody>
          <a:bodyPr/>
          <a:lstStyle/>
          <a:p>
            <a:pPr marL="0" indent="0" eaLnBrk="1" hangingPunct="1">
              <a:buFont typeface="Wingdings 3" panose="05040102010807070707" pitchFamily="18" charset="2"/>
              <a:buNone/>
            </a:pPr>
            <a:r>
              <a:rPr lang="ja-JP" altLang="ja-JP" sz="2400"/>
              <a:t>主述述語文は、下記の例を示すことにとどまることにする。</a:t>
            </a:r>
          </a:p>
          <a:p>
            <a:pPr marL="0" indent="0" eaLnBrk="1" hangingPunct="1">
              <a:buFont typeface="Wingdings 3" panose="05040102010807070707" pitchFamily="18" charset="2"/>
              <a:buNone/>
            </a:pPr>
            <a:endParaRPr lang="en-US" altLang="ja-JP" sz="2400"/>
          </a:p>
          <a:p>
            <a:pPr marL="0" indent="0" eaLnBrk="1" hangingPunct="1">
              <a:buFont typeface="Wingdings 3" panose="05040102010807070707" pitchFamily="18" charset="2"/>
              <a:buNone/>
            </a:pPr>
            <a:r>
              <a:rPr lang="ja-JP" altLang="ja-JP" sz="2400"/>
              <a:t>日本語：象は鼻が長い。　</a:t>
            </a:r>
            <a:r>
              <a:rPr lang="ja-JP" altLang="en-US" sz="2400"/>
              <a:t>  </a:t>
            </a:r>
            <a:r>
              <a:rPr lang="ja-JP" altLang="ja-JP" sz="2400"/>
              <a:t>　</a:t>
            </a:r>
            <a:r>
              <a:rPr lang="en-US" altLang="ja-JP" sz="2400"/>
              <a:t>S    </a:t>
            </a:r>
            <a:r>
              <a:rPr lang="en-US" altLang="ja-JP" sz="2400" u="sng"/>
              <a:t>S</a:t>
            </a:r>
            <a:r>
              <a:rPr lang="ja-JP" altLang="ja-JP" sz="2400" u="sng"/>
              <a:t>　</a:t>
            </a:r>
            <a:r>
              <a:rPr lang="en-US" altLang="ja-JP" sz="2400" u="sng"/>
              <a:t>P</a:t>
            </a:r>
            <a:r>
              <a:rPr lang="ja-JP" altLang="ja-JP" sz="2400"/>
              <a:t>　　</a:t>
            </a:r>
          </a:p>
          <a:p>
            <a:pPr marL="0" indent="0" eaLnBrk="1" hangingPunct="1">
              <a:buFont typeface="Wingdings 3" panose="05040102010807070707" pitchFamily="18" charset="2"/>
              <a:buNone/>
            </a:pPr>
            <a:r>
              <a:rPr lang="ja-JP" altLang="en-US" sz="2400"/>
              <a:t>　　　　　　</a:t>
            </a:r>
            <a:r>
              <a:rPr lang="ja-JP" altLang="ja-JP" sz="2400"/>
              <a:t>　 　　　　　　 </a:t>
            </a:r>
            <a:r>
              <a:rPr lang="en-US" altLang="ja-JP" sz="2400"/>
              <a:t>S    </a:t>
            </a:r>
            <a:r>
              <a:rPr lang="ja-JP" altLang="ja-JP" sz="2400"/>
              <a:t>　</a:t>
            </a:r>
            <a:r>
              <a:rPr lang="en-US" altLang="ja-JP" sz="2400"/>
              <a:t>P</a:t>
            </a:r>
            <a:endParaRPr lang="ja-JP" altLang="ja-JP" sz="2400"/>
          </a:p>
          <a:p>
            <a:pPr marL="0" indent="0" eaLnBrk="1" hangingPunct="1">
              <a:buFont typeface="Wingdings 3" panose="05040102010807070707" pitchFamily="18" charset="2"/>
              <a:buNone/>
            </a:pPr>
            <a:r>
              <a:rPr lang="zh-CN" altLang="ja-JP" sz="2400">
                <a:cs typeface="幼圆"/>
              </a:rPr>
              <a:t>中国語：象鼻子长。</a:t>
            </a:r>
            <a:r>
              <a:rPr lang="en-US" altLang="ja-JP" sz="2400"/>
              <a:t>      </a:t>
            </a:r>
            <a:r>
              <a:rPr lang="zh-CN" altLang="ja-JP" sz="2400">
                <a:cs typeface="幼圆"/>
              </a:rPr>
              <a:t>　　</a:t>
            </a:r>
            <a:r>
              <a:rPr lang="en-US" altLang="zh-CN" sz="2400">
                <a:cs typeface="幼圆"/>
              </a:rPr>
              <a:t>      </a:t>
            </a:r>
            <a:r>
              <a:rPr lang="zh-CN" altLang="ja-JP" sz="2400">
                <a:cs typeface="幼圆"/>
              </a:rPr>
              <a:t>　</a:t>
            </a:r>
            <a:r>
              <a:rPr lang="en-US" altLang="ja-JP" sz="2400"/>
              <a:t>S    </a:t>
            </a:r>
            <a:r>
              <a:rPr lang="en-US" altLang="ja-JP" sz="2400" u="sng"/>
              <a:t>S</a:t>
            </a:r>
            <a:r>
              <a:rPr lang="zh-CN" altLang="ja-JP" sz="2400" u="sng">
                <a:cs typeface="幼圆"/>
              </a:rPr>
              <a:t>　</a:t>
            </a:r>
            <a:r>
              <a:rPr lang="en-US" altLang="ja-JP" sz="2400" u="sng"/>
              <a:t>P</a:t>
            </a:r>
            <a:r>
              <a:rPr lang="zh-CN" altLang="ja-JP" sz="2400">
                <a:cs typeface="幼圆"/>
              </a:rPr>
              <a:t>　　</a:t>
            </a:r>
            <a:endParaRPr lang="ja-JP" altLang="ja-JP" sz="2400"/>
          </a:p>
          <a:p>
            <a:pPr marL="0" indent="0" eaLnBrk="1" hangingPunct="1">
              <a:buFont typeface="Wingdings 3" panose="05040102010807070707" pitchFamily="18" charset="2"/>
              <a:buNone/>
            </a:pPr>
            <a:r>
              <a:rPr lang="zh-CN" altLang="ja-JP" sz="2400">
                <a:cs typeface="幼圆"/>
              </a:rPr>
              <a:t>　　 　　　　　　　　　　</a:t>
            </a:r>
            <a:r>
              <a:rPr lang="en-US" altLang="zh-CN" sz="2400">
                <a:cs typeface="幼圆"/>
              </a:rPr>
              <a:t>    </a:t>
            </a:r>
            <a:r>
              <a:rPr lang="zh-CN" altLang="ja-JP" sz="2400">
                <a:cs typeface="幼圆"/>
              </a:rPr>
              <a:t> </a:t>
            </a:r>
            <a:r>
              <a:rPr lang="en-US" altLang="zh-CN" sz="2400">
                <a:cs typeface="幼圆"/>
              </a:rPr>
              <a:t>              </a:t>
            </a:r>
            <a:r>
              <a:rPr lang="en-US" altLang="ja-JP" sz="2400"/>
              <a:t>S    </a:t>
            </a:r>
            <a:r>
              <a:rPr lang="zh-CN" altLang="ja-JP" sz="2400">
                <a:cs typeface="幼圆"/>
              </a:rPr>
              <a:t>　</a:t>
            </a:r>
            <a:r>
              <a:rPr lang="en-US" altLang="ja-JP" sz="2400"/>
              <a:t>P</a:t>
            </a:r>
            <a:endParaRPr lang="ja-JP" altLang="ja-JP" sz="2400"/>
          </a:p>
          <a:p>
            <a:pPr marL="0" indent="0" eaLnBrk="1" hangingPunct="1">
              <a:buFont typeface="Wingdings 3" panose="05040102010807070707" pitchFamily="18" charset="2"/>
              <a:buNone/>
            </a:pPr>
            <a:endParaRPr lang="ja-JP" alt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a:extLst>
              <a:ext uri="{FF2B5EF4-FFF2-40B4-BE49-F238E27FC236}">
                <a16:creationId xmlns:a16="http://schemas.microsoft.com/office/drawing/2014/main" id="{D6334202-CDA8-45B2-9E7F-564C729325B9}"/>
              </a:ext>
            </a:extLst>
          </p:cNvPr>
          <p:cNvSpPr>
            <a:spLocks noGrp="1"/>
          </p:cNvSpPr>
          <p:nvPr>
            <p:ph type="title"/>
          </p:nvPr>
        </p:nvSpPr>
        <p:spPr>
          <a:xfrm>
            <a:off x="900113" y="549275"/>
            <a:ext cx="7993062" cy="611188"/>
          </a:xfrm>
        </p:spPr>
        <p:txBody>
          <a:bodyPr rtlCol="0">
            <a:normAutofit fontScale="90000"/>
          </a:bodyPr>
          <a:lstStyle/>
          <a:p>
            <a:pPr eaLnBrk="1" fontAlgn="auto" hangingPunct="1">
              <a:spcAft>
                <a:spcPts val="0"/>
              </a:spcAft>
              <a:defRPr/>
            </a:pPr>
            <a:r>
              <a:rPr lang="ja-JP" altLang="ja-JP" sz="3200" b="1" dirty="0">
                <a:solidFill>
                  <a:schemeClr val="tx1">
                    <a:lumMod val="85000"/>
                    <a:lumOff val="15000"/>
                  </a:schemeClr>
                </a:solidFill>
              </a:rPr>
              <a:t>第２章</a:t>
            </a:r>
            <a:r>
              <a:rPr lang="ja-JP" altLang="ja-JP" sz="3200" dirty="0">
                <a:solidFill>
                  <a:schemeClr val="tx1">
                    <a:lumMod val="85000"/>
                    <a:lumOff val="15000"/>
                  </a:schemeClr>
                </a:solidFill>
              </a:rPr>
              <a:t>　中国語翻訳法に関する具体例の分析１</a:t>
            </a:r>
          </a:p>
        </p:txBody>
      </p:sp>
      <p:sp>
        <p:nvSpPr>
          <p:cNvPr id="2" name="正方形/長方形 1">
            <a:extLst>
              <a:ext uri="{FF2B5EF4-FFF2-40B4-BE49-F238E27FC236}">
                <a16:creationId xmlns:a16="http://schemas.microsoft.com/office/drawing/2014/main" id="{A81FF490-59AA-907E-9C96-307BCABC7D71}"/>
              </a:ext>
            </a:extLst>
          </p:cNvPr>
          <p:cNvSpPr/>
          <p:nvPr/>
        </p:nvSpPr>
        <p:spPr>
          <a:xfrm>
            <a:off x="611188" y="2274888"/>
            <a:ext cx="7993062" cy="2308225"/>
          </a:xfrm>
          <a:prstGeom prst="rect">
            <a:avLst/>
          </a:prstGeom>
        </p:spPr>
        <p:txBody>
          <a:bodyPr>
            <a:spAutoFit/>
          </a:bodyPr>
          <a:lstStyle/>
          <a:p>
            <a:pPr indent="179705" algn="just">
              <a:spcAft>
                <a:spcPts val="0"/>
              </a:spcAft>
              <a:defRPr/>
            </a:pPr>
            <a:r>
              <a:rPr lang="ja-JP" altLang="ja-JP" sz="2400" kern="100" dirty="0">
                <a:latin typeface="ＭＳ Ｐゴシック" panose="020B0600070205080204" pitchFamily="50" charset="-128"/>
                <a:cs typeface="Times New Roman" panose="02020603050405020304" pitchFamily="18" charset="0"/>
              </a:rPr>
              <a:t>以上のように、翻訳に際しての予備（基礎）知識をおさらいしたうえで、本章から本格的にテキストの分析を行う。</a:t>
            </a:r>
          </a:p>
          <a:p>
            <a:pPr indent="179705" algn="just">
              <a:spcAft>
                <a:spcPts val="0"/>
              </a:spcAft>
              <a:defRPr/>
            </a:pPr>
            <a:r>
              <a:rPr lang="ja-JP" altLang="ja-JP" sz="2400" kern="100" dirty="0">
                <a:latin typeface="ＭＳ Ｐゴシック" panose="020B0600070205080204" pitchFamily="50" charset="-128"/>
                <a:cs typeface="Times New Roman" panose="02020603050405020304" pitchFamily="18" charset="0"/>
              </a:rPr>
              <a:t>分析の手順は、まずテキストの文章を示しておく。その後、問題文を提示し、分析を行うが、それぞれの文について、まず語彙問題を解決し、その後、文法的な問題について述べる。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616C2689-0A13-3B3B-F8A7-FD1DC1057B2C}"/>
              </a:ext>
            </a:extLst>
          </p:cNvPr>
          <p:cNvSpPr txBox="1"/>
          <p:nvPr/>
        </p:nvSpPr>
        <p:spPr>
          <a:xfrm>
            <a:off x="923925" y="1412875"/>
            <a:ext cx="7553325" cy="19399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その少年が埼玉県所沢市の学習塾に通ったのは、小学校二年から五年までの約三年間だった。通い始めたころは、いつも頭の痛そうな顔をしていた。絵は画用紙のすみっこに小さくかいた。成績がふるわず、特に算数が苦手だった。</a:t>
            </a:r>
            <a:endParaRPr lang="ja-JP" altLang="ja-JP" sz="2400" dirty="0"/>
          </a:p>
        </p:txBody>
      </p:sp>
      <p:sp>
        <p:nvSpPr>
          <p:cNvPr id="6" name="テキスト ボックス 5">
            <a:extLst>
              <a:ext uri="{FF2B5EF4-FFF2-40B4-BE49-F238E27FC236}">
                <a16:creationId xmlns:a16="http://schemas.microsoft.com/office/drawing/2014/main" id="{27C8E724-1F3A-337C-32B2-BA60F3EFD7A1}"/>
              </a:ext>
            </a:extLst>
          </p:cNvPr>
          <p:cNvSpPr txBox="1"/>
          <p:nvPr/>
        </p:nvSpPr>
        <p:spPr>
          <a:xfrm>
            <a:off x="923925" y="765175"/>
            <a:ext cx="2135188"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テキスト文</a:t>
            </a:r>
          </a:p>
        </p:txBody>
      </p:sp>
      <p:sp>
        <p:nvSpPr>
          <p:cNvPr id="7" name="テキスト ボックス 6">
            <a:extLst>
              <a:ext uri="{FF2B5EF4-FFF2-40B4-BE49-F238E27FC236}">
                <a16:creationId xmlns:a16="http://schemas.microsoft.com/office/drawing/2014/main" id="{E1990A41-3887-66FE-B5E5-F12D837EFD7C}"/>
              </a:ext>
            </a:extLst>
          </p:cNvPr>
          <p:cNvSpPr txBox="1"/>
          <p:nvPr/>
        </p:nvSpPr>
        <p:spPr>
          <a:xfrm>
            <a:off x="923925" y="3789363"/>
            <a:ext cx="7561263" cy="23082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例文分析</a:t>
            </a:r>
            <a:r>
              <a:rPr lang="ja-JP" altLang="en-US" sz="2400" dirty="0"/>
              <a:t>の手順</a:t>
            </a:r>
            <a:endParaRPr lang="en-US" altLang="ja-JP" sz="2400" dirty="0"/>
          </a:p>
          <a:p>
            <a:pPr>
              <a:defRPr/>
            </a:pPr>
            <a:r>
              <a:rPr lang="en-US" altLang="ja-JP" sz="2400" dirty="0">
                <a:solidFill>
                  <a:schemeClr val="tx1"/>
                </a:solidFill>
                <a:latin typeface="Century" panose="02040604050505020304" pitchFamily="18" charset="0"/>
                <a:cs typeface="Times New Roman" panose="02020603050405020304" pitchFamily="18" charset="0"/>
              </a:rPr>
              <a:t>1</a:t>
            </a:r>
            <a:r>
              <a:rPr lang="ja-JP" altLang="en-US" sz="2400" dirty="0" err="1">
                <a:solidFill>
                  <a:schemeClr val="tx1"/>
                </a:solidFill>
                <a:latin typeface="Century" panose="02040604050505020304" pitchFamily="18" charset="0"/>
                <a:cs typeface="Times New Roman" panose="02020603050405020304" pitchFamily="18" charset="0"/>
              </a:rPr>
              <a:t>．</a:t>
            </a:r>
            <a:r>
              <a:rPr lang="ja-JP" altLang="en-US" sz="2400" dirty="0">
                <a:solidFill>
                  <a:schemeClr val="tx1"/>
                </a:solidFill>
                <a:latin typeface="Century" panose="02040604050505020304" pitchFamily="18" charset="0"/>
                <a:cs typeface="Times New Roman" panose="02020603050405020304" pitchFamily="18" charset="0"/>
              </a:rPr>
              <a:t>関係語彙をまず解決</a:t>
            </a:r>
            <a:endParaRPr lang="en-US" altLang="ja-JP" sz="2400" dirty="0">
              <a:solidFill>
                <a:schemeClr val="tx1"/>
              </a:solidFill>
              <a:latin typeface="Century" panose="02040604050505020304" pitchFamily="18" charset="0"/>
              <a:cs typeface="Times New Roman" panose="02020603050405020304" pitchFamily="18" charset="0"/>
            </a:endParaRPr>
          </a:p>
          <a:p>
            <a:pPr>
              <a:defRPr/>
            </a:pPr>
            <a:endParaRPr lang="en-US" altLang="ja-JP" sz="2400" dirty="0">
              <a:solidFill>
                <a:schemeClr val="tx1"/>
              </a:solidFill>
              <a:latin typeface="Century" panose="02040604050505020304" pitchFamily="18" charset="0"/>
              <a:cs typeface="Times New Roman" panose="02020603050405020304" pitchFamily="18" charset="0"/>
            </a:endParaRPr>
          </a:p>
          <a:p>
            <a:pPr>
              <a:defRPr/>
            </a:pPr>
            <a:r>
              <a:rPr lang="ja-JP" altLang="en-US" sz="2400" dirty="0">
                <a:solidFill>
                  <a:schemeClr val="tx1"/>
                </a:solidFill>
                <a:latin typeface="Century" panose="02040604050505020304" pitchFamily="18" charset="0"/>
                <a:cs typeface="Times New Roman" panose="02020603050405020304" pitchFamily="18" charset="0"/>
              </a:rPr>
              <a:t>２．両言語のパターン分析</a:t>
            </a:r>
            <a:endParaRPr lang="en-US" altLang="ja-JP" sz="2400" dirty="0">
              <a:solidFill>
                <a:schemeClr val="tx1"/>
              </a:solidFill>
              <a:latin typeface="Century" panose="02040604050505020304" pitchFamily="18" charset="0"/>
              <a:cs typeface="Times New Roman" panose="02020603050405020304" pitchFamily="18" charset="0"/>
            </a:endParaRPr>
          </a:p>
          <a:p>
            <a:pPr>
              <a:defRPr/>
            </a:pPr>
            <a:endParaRPr lang="en-US" altLang="ja-JP" sz="2400" dirty="0">
              <a:solidFill>
                <a:schemeClr val="tx1"/>
              </a:solidFill>
              <a:latin typeface="Century" panose="02040604050505020304" pitchFamily="18" charset="0"/>
              <a:cs typeface="Times New Roman" panose="02020603050405020304" pitchFamily="18" charset="0"/>
            </a:endParaRPr>
          </a:p>
          <a:p>
            <a:pPr>
              <a:defRPr/>
            </a:pPr>
            <a:r>
              <a:rPr lang="ja-JP" altLang="en-US" sz="2400" dirty="0">
                <a:solidFill>
                  <a:schemeClr val="tx1"/>
                </a:solidFill>
                <a:latin typeface="Century" panose="02040604050505020304" pitchFamily="18" charset="0"/>
                <a:cs typeface="Times New Roman" panose="02020603050405020304" pitchFamily="18" charset="0"/>
              </a:rPr>
              <a:t>３．問題点を分析</a:t>
            </a:r>
            <a:endParaRPr lang="ja-JP" altLang="ja-JP"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a:extLst>
              <a:ext uri="{FF2B5EF4-FFF2-40B4-BE49-F238E27FC236}">
                <a16:creationId xmlns:a16="http://schemas.microsoft.com/office/drawing/2014/main" id="{6E713798-B5C5-56B2-60D4-4AC06672A4D4}"/>
              </a:ext>
            </a:extLst>
          </p:cNvPr>
          <p:cNvSpPr>
            <a:spLocks noGrp="1"/>
          </p:cNvSpPr>
          <p:nvPr>
            <p:ph type="title"/>
          </p:nvPr>
        </p:nvSpPr>
        <p:spPr>
          <a:xfrm>
            <a:off x="684213" y="274638"/>
            <a:ext cx="8002587" cy="706437"/>
          </a:xfrm>
        </p:spPr>
        <p:txBody>
          <a:bodyPr rtlCol="0">
            <a:normAutofit fontScale="90000"/>
          </a:bodyPr>
          <a:lstStyle/>
          <a:p>
            <a:pPr eaLnBrk="1" fontAlgn="auto" hangingPunct="1">
              <a:spcAft>
                <a:spcPts val="0"/>
              </a:spcAft>
              <a:defRPr/>
            </a:pPr>
            <a:r>
              <a:rPr lang="ja-JP" altLang="ja-JP" sz="3200" dirty="0">
                <a:solidFill>
                  <a:schemeClr val="tx1">
                    <a:lumMod val="85000"/>
                    <a:lumOff val="15000"/>
                  </a:schemeClr>
                </a:solidFill>
              </a:rPr>
              <a:t>第２章　中国語翻訳法に関する具体例の分析１</a:t>
            </a:r>
          </a:p>
        </p:txBody>
      </p:sp>
      <p:sp>
        <p:nvSpPr>
          <p:cNvPr id="4" name="テキスト ボックス 3">
            <a:extLst>
              <a:ext uri="{FF2B5EF4-FFF2-40B4-BE49-F238E27FC236}">
                <a16:creationId xmlns:a16="http://schemas.microsoft.com/office/drawing/2014/main" id="{8423E85B-6ED5-2A1B-2CD3-2492FD1F6D1F}"/>
              </a:ext>
            </a:extLst>
          </p:cNvPr>
          <p:cNvSpPr txBox="1"/>
          <p:nvPr/>
        </p:nvSpPr>
        <p:spPr>
          <a:xfrm>
            <a:off x="684213" y="2089150"/>
            <a:ext cx="7561262" cy="19399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（一）例文分析１</a:t>
            </a:r>
            <a:endParaRPr lang="en-US" altLang="ja-JP" sz="2400" dirty="0"/>
          </a:p>
          <a:p>
            <a:pPr>
              <a:defRPr/>
            </a:pPr>
            <a:r>
              <a:rPr lang="ja-JP" altLang="ja-JP" sz="2400" dirty="0">
                <a:solidFill>
                  <a:schemeClr val="tx1"/>
                </a:solidFill>
                <a:latin typeface="Century" panose="02040604050505020304" pitchFamily="18" charset="0"/>
                <a:cs typeface="Times New Roman" panose="02020603050405020304" pitchFamily="18" charset="0"/>
              </a:rPr>
              <a:t>（５）</a:t>
            </a:r>
            <a:r>
              <a:rPr lang="en-US" altLang="ja-JP" sz="2400" dirty="0">
                <a:solidFill>
                  <a:schemeClr val="tx1"/>
                </a:solidFill>
                <a:latin typeface="Century" panose="02040604050505020304" pitchFamily="18" charset="0"/>
                <a:cs typeface="Times New Roman" panose="02020603050405020304" pitchFamily="18" charset="0"/>
              </a:rPr>
              <a:t>a</a:t>
            </a:r>
            <a:r>
              <a:rPr lang="ja-JP" altLang="en-US" sz="2400" dirty="0">
                <a:solidFill>
                  <a:schemeClr val="tx1"/>
                </a:solidFill>
                <a:latin typeface="Century" panose="02040604050505020304" pitchFamily="18" charset="0"/>
                <a:cs typeface="Times New Roman" panose="02020603050405020304" pitchFamily="18" charset="0"/>
              </a:rPr>
              <a:t>その少年が埼玉県川越市の学習塾に通ったのは、小学校二年から五年までの約三年間だった。</a:t>
            </a:r>
            <a:endParaRPr lang="zh-CN" altLang="en-US" sz="2400" dirty="0">
              <a:solidFill>
                <a:srgbClr val="222222"/>
              </a:solidFill>
              <a:latin typeface="ＭＳ 明朝" panose="02020609040205080304" pitchFamily="17" charset="-128"/>
              <a:cs typeface="Arial" panose="020B0604020202020204" pitchFamily="34" charset="0"/>
            </a:endParaRPr>
          </a:p>
          <a:p>
            <a:pPr>
              <a:defRPr/>
            </a:pPr>
            <a:r>
              <a:rPr lang="ja-JP" altLang="en-US" sz="2400" dirty="0">
                <a:solidFill>
                  <a:srgbClr val="222222"/>
                </a:solidFill>
                <a:latin typeface="ＭＳ 明朝" panose="02020609040205080304" pitchFamily="17" charset="-128"/>
                <a:cs typeface="Arial" panose="020B0604020202020204" pitchFamily="34" charset="0"/>
              </a:rPr>
              <a:t>　　　</a:t>
            </a:r>
            <a:r>
              <a:rPr lang="en-US" altLang="zh-CN" sz="2400" dirty="0">
                <a:solidFill>
                  <a:srgbClr val="222222"/>
                </a:solidFill>
                <a:latin typeface="ＭＳ 明朝" panose="02020609040205080304" pitchFamily="17" charset="-128"/>
                <a:cs typeface="Arial" panose="020B0604020202020204" pitchFamily="34" charset="0"/>
              </a:rPr>
              <a:t>b.</a:t>
            </a:r>
            <a:r>
              <a:rPr lang="zh-CN" altLang="en-US" sz="2400" dirty="0">
                <a:solidFill>
                  <a:srgbClr val="222222"/>
                </a:solidFill>
                <a:latin typeface="ＭＳ 明朝" panose="02020609040205080304" pitchFamily="17" charset="-128"/>
                <a:cs typeface="Arial" panose="020B0604020202020204" pitchFamily="34" charset="0"/>
              </a:rPr>
              <a:t>那个少年</a:t>
            </a:r>
            <a:r>
              <a:rPr lang="zh-CN" altLang="en-US" sz="2400" dirty="0">
                <a:solidFill>
                  <a:srgbClr val="FF0000"/>
                </a:solidFill>
                <a:latin typeface="ＭＳ 明朝" panose="02020609040205080304" pitchFamily="17" charset="-128"/>
                <a:cs typeface="Arial" panose="020B0604020202020204" pitchFamily="34" charset="0"/>
              </a:rPr>
              <a:t>上</a:t>
            </a:r>
            <a:r>
              <a:rPr lang="zh-CN" altLang="en-US" sz="2400" dirty="0">
                <a:solidFill>
                  <a:srgbClr val="222222"/>
                </a:solidFill>
                <a:latin typeface="ＭＳ 明朝" panose="02020609040205080304" pitchFamily="17" charset="-128"/>
                <a:cs typeface="Arial" panose="020B0604020202020204" pitchFamily="34" charset="0"/>
              </a:rPr>
              <a:t>埼玉</a:t>
            </a:r>
            <a:r>
              <a:rPr lang="zh-CN" altLang="en-US" sz="2400" dirty="0">
                <a:solidFill>
                  <a:srgbClr val="222222"/>
                </a:solidFill>
                <a:cs typeface="宋体" panose="02010600030101010101" pitchFamily="2" charset="-122"/>
              </a:rPr>
              <a:t>县</a:t>
            </a:r>
            <a:r>
              <a:rPr lang="zh-CN" altLang="en-US" sz="24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川越市的</a:t>
            </a:r>
            <a:r>
              <a:rPr lang="zh-CN" altLang="en-US" sz="2400" dirty="0">
                <a:solidFill>
                  <a:srgbClr val="FF0000"/>
                </a:solidFill>
                <a:cs typeface="宋体" panose="02010600030101010101" pitchFamily="2" charset="-122"/>
              </a:rPr>
              <a:t>补习</a:t>
            </a:r>
            <a:r>
              <a:rPr lang="zh-CN" altLang="en-US" sz="2400" dirty="0">
                <a:solidFill>
                  <a:srgbClr val="FF0000"/>
                </a:solidFill>
                <a:latin typeface="ＭＳ 明朝" panose="02020609040205080304" pitchFamily="17" charset="-128"/>
                <a:ea typeface="ＭＳ 明朝" panose="02020609040205080304" pitchFamily="17" charset="-128"/>
                <a:cs typeface="ＭＳ Ｐゴシック" panose="020B0600070205080204" pitchFamily="50" charset="-128"/>
              </a:rPr>
              <a:t>班的是</a:t>
            </a:r>
            <a:r>
              <a:rPr lang="zh-CN" altLang="en-US" sz="24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自小学</a:t>
            </a:r>
            <a:r>
              <a:rPr lang="en-US" altLang="zh-CN" sz="2400" dirty="0">
                <a:solidFill>
                  <a:srgbClr val="222222"/>
                </a:solidFill>
                <a:latin typeface="ＭＳ 明朝" panose="02020609040205080304" pitchFamily="17" charset="-128"/>
                <a:cs typeface="Arial" panose="020B0604020202020204" pitchFamily="34" charset="0"/>
              </a:rPr>
              <a:t>2</a:t>
            </a:r>
            <a:r>
              <a:rPr lang="zh-CN" altLang="en-US" sz="2400" dirty="0">
                <a:solidFill>
                  <a:srgbClr val="222222"/>
                </a:solidFill>
                <a:latin typeface="ＭＳ 明朝" panose="02020609040205080304" pitchFamily="17" charset="-128"/>
                <a:cs typeface="Arial" panose="020B0604020202020204" pitchFamily="34" charset="0"/>
              </a:rPr>
              <a:t>年</a:t>
            </a:r>
            <a:r>
              <a:rPr lang="zh-CN" altLang="en-US" sz="2400" dirty="0">
                <a:solidFill>
                  <a:srgbClr val="222222"/>
                </a:solidFill>
                <a:cs typeface="宋体" panose="02010600030101010101" pitchFamily="2" charset="-122"/>
              </a:rPr>
              <a:t>级</a:t>
            </a:r>
            <a:r>
              <a:rPr lang="zh-CN" altLang="en-US" sz="24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至</a:t>
            </a:r>
            <a:r>
              <a:rPr lang="en-US" altLang="zh-CN" sz="2400" dirty="0">
                <a:solidFill>
                  <a:srgbClr val="222222"/>
                </a:solidFill>
                <a:latin typeface="ＭＳ 明朝" panose="02020609040205080304" pitchFamily="17" charset="-128"/>
                <a:cs typeface="Arial" panose="020B0604020202020204" pitchFamily="34" charset="0"/>
              </a:rPr>
              <a:t>5</a:t>
            </a:r>
            <a:r>
              <a:rPr lang="zh-CN" altLang="en-US" sz="2400" dirty="0">
                <a:solidFill>
                  <a:srgbClr val="222222"/>
                </a:solidFill>
                <a:latin typeface="ＭＳ 明朝" panose="02020609040205080304" pitchFamily="17" charset="-128"/>
                <a:cs typeface="Arial" panose="020B0604020202020204" pitchFamily="34" charset="0"/>
              </a:rPr>
              <a:t>年的大概</a:t>
            </a:r>
            <a:r>
              <a:rPr lang="en-US" altLang="zh-CN" sz="2400" dirty="0">
                <a:solidFill>
                  <a:srgbClr val="FF0000"/>
                </a:solidFill>
                <a:latin typeface="ＭＳ 明朝" panose="02020609040205080304" pitchFamily="17" charset="-128"/>
                <a:cs typeface="Arial" panose="020B0604020202020204" pitchFamily="34" charset="0"/>
              </a:rPr>
              <a:t>3</a:t>
            </a:r>
            <a:r>
              <a:rPr lang="zh-CN" altLang="en-US" sz="2400" dirty="0">
                <a:solidFill>
                  <a:srgbClr val="FF0000"/>
                </a:solidFill>
                <a:latin typeface="ＭＳ 明朝" panose="02020609040205080304" pitchFamily="17" charset="-128"/>
                <a:cs typeface="Arial" panose="020B0604020202020204" pitchFamily="34" charset="0"/>
              </a:rPr>
              <a:t>年期</a:t>
            </a:r>
            <a:r>
              <a:rPr lang="zh-CN" altLang="en-US" sz="2400" dirty="0">
                <a:solidFill>
                  <a:srgbClr val="FF0000"/>
                </a:solidFill>
                <a:cs typeface="宋体" panose="02010600030101010101" pitchFamily="2" charset="-122"/>
              </a:rPr>
              <a:t>间</a:t>
            </a:r>
            <a:r>
              <a:rPr lang="zh-CN" altLang="en-US" sz="24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a:t>
            </a:r>
            <a:r>
              <a:rPr lang="ja-JP" altLang="en-US" sz="2400" dirty="0">
                <a:solidFill>
                  <a:schemeClr val="tx1"/>
                </a:solidFill>
              </a:rPr>
              <a:t> </a:t>
            </a:r>
            <a:endParaRPr lang="ja-JP" altLang="ja-JP"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タイトル 1">
            <a:extLst>
              <a:ext uri="{FF2B5EF4-FFF2-40B4-BE49-F238E27FC236}">
                <a16:creationId xmlns:a16="http://schemas.microsoft.com/office/drawing/2014/main" id="{E27E6C25-1344-3621-C1A5-D895E3C1A010}"/>
              </a:ext>
            </a:extLst>
          </p:cNvPr>
          <p:cNvSpPr>
            <a:spLocks noGrp="1"/>
          </p:cNvSpPr>
          <p:nvPr>
            <p:ph type="title"/>
          </p:nvPr>
        </p:nvSpPr>
        <p:spPr>
          <a:xfrm>
            <a:off x="457200" y="274638"/>
            <a:ext cx="8229600" cy="706437"/>
          </a:xfrm>
        </p:spPr>
        <p:txBody>
          <a:bodyPr/>
          <a:lstStyle/>
          <a:p>
            <a:pPr eaLnBrk="1" hangingPunct="1"/>
            <a:r>
              <a:rPr lang="ja-JP" altLang="en-US" sz="3200"/>
              <a:t>１）語彙問題</a:t>
            </a:r>
            <a:endParaRPr lang="ja-JP" altLang="ja-JP" sz="3200"/>
          </a:p>
        </p:txBody>
      </p:sp>
      <p:sp>
        <p:nvSpPr>
          <p:cNvPr id="4" name="テキスト ボックス 3">
            <a:extLst>
              <a:ext uri="{FF2B5EF4-FFF2-40B4-BE49-F238E27FC236}">
                <a16:creationId xmlns:a16="http://schemas.microsoft.com/office/drawing/2014/main" id="{355D3A28-6709-3ED7-DA28-CDDA96E51AC7}"/>
              </a:ext>
            </a:extLst>
          </p:cNvPr>
          <p:cNvSpPr txBox="1"/>
          <p:nvPr/>
        </p:nvSpPr>
        <p:spPr>
          <a:xfrm>
            <a:off x="827088" y="1268413"/>
            <a:ext cx="8162925" cy="267811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「少年」</a:t>
            </a:r>
            <a:endParaRPr lang="en-US" altLang="ja-JP" sz="2400" dirty="0"/>
          </a:p>
          <a:p>
            <a:pPr>
              <a:defRPr/>
            </a:pPr>
            <a:r>
              <a:rPr lang="ja-JP" altLang="en-US" sz="2400" dirty="0"/>
              <a:t>　　</a:t>
            </a:r>
            <a:r>
              <a:rPr lang="ja-JP" altLang="ja-JP" sz="2400" dirty="0"/>
              <a:t>まず、最初の「少年」の中国語訳の問題である。日本語の「少年」は普通の言葉だが、中国語の</a:t>
            </a:r>
            <a:r>
              <a:rPr lang="en-US" altLang="ja-JP" sz="2400" dirty="0"/>
              <a:t>“</a:t>
            </a:r>
            <a:r>
              <a:rPr lang="ja-JP" altLang="ja-JP" sz="2400" dirty="0"/>
              <a:t>少年</a:t>
            </a:r>
            <a:r>
              <a:rPr lang="en-US" altLang="ja-JP" sz="2400" dirty="0"/>
              <a:t>”</a:t>
            </a:r>
            <a:r>
              <a:rPr lang="ja-JP" altLang="ja-JP" sz="2400" dirty="0"/>
              <a:t>は、</a:t>
            </a:r>
            <a:r>
              <a:rPr lang="en-US" altLang="ja-JP" sz="2400" dirty="0"/>
              <a:t>“</a:t>
            </a:r>
            <a:r>
              <a:rPr lang="ja-JP" altLang="ja-JP" sz="2400" dirty="0"/>
              <a:t>少年少女</a:t>
            </a:r>
            <a:r>
              <a:rPr lang="en-US" altLang="ja-JP" sz="2400" dirty="0"/>
              <a:t>”</a:t>
            </a:r>
            <a:r>
              <a:rPr lang="ja-JP" altLang="ja-JP" sz="2400" dirty="0"/>
              <a:t>みたいに対照的に使うことがあるが、単独ではあまり用いられず、普通の言葉ではない。いきなり、</a:t>
            </a:r>
            <a:r>
              <a:rPr lang="en-US" altLang="ja-JP" sz="2400" dirty="0"/>
              <a:t>“</a:t>
            </a:r>
            <a:r>
              <a:rPr lang="ja-JP" altLang="ja-JP" sz="2400" dirty="0"/>
              <a:t>那个少年</a:t>
            </a:r>
            <a:r>
              <a:rPr lang="en-US" altLang="ja-JP" sz="2400" dirty="0"/>
              <a:t>”</a:t>
            </a:r>
            <a:r>
              <a:rPr lang="ja-JP" altLang="ja-JP" sz="2400" dirty="0"/>
              <a:t>という使い方はない。</a:t>
            </a:r>
            <a:r>
              <a:rPr lang="en-US" altLang="ja-JP" sz="2400" dirty="0"/>
              <a:t> “</a:t>
            </a:r>
            <a:r>
              <a:rPr lang="ja-JP" altLang="ja-JP" sz="2400" dirty="0"/>
              <a:t>少年</a:t>
            </a:r>
            <a:r>
              <a:rPr lang="en-US" altLang="ja-JP" sz="2400" dirty="0"/>
              <a:t>”</a:t>
            </a:r>
            <a:r>
              <a:rPr lang="ja-JP" altLang="ja-JP" sz="2400" dirty="0"/>
              <a:t>の代わりに、“男孩儿”または</a:t>
            </a:r>
            <a:r>
              <a:rPr lang="en-US" altLang="ja-JP" sz="2400" dirty="0"/>
              <a:t>“</a:t>
            </a:r>
            <a:r>
              <a:rPr lang="ja-JP" altLang="ja-JP" sz="2400" dirty="0"/>
              <a:t>小男孩儿</a:t>
            </a:r>
            <a:r>
              <a:rPr lang="en-US" altLang="ja-JP" sz="2400" dirty="0"/>
              <a:t>”</a:t>
            </a:r>
            <a:r>
              <a:rPr lang="ja-JP" altLang="ja-JP" sz="2400" dirty="0"/>
              <a:t>といえば、問題はないだろう。</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6CCDAC0-F5F5-558E-C3DC-52EBC4AC2CB2}"/>
              </a:ext>
            </a:extLst>
          </p:cNvPr>
          <p:cNvSpPr txBox="1"/>
          <p:nvPr/>
        </p:nvSpPr>
        <p:spPr>
          <a:xfrm>
            <a:off x="755650" y="908050"/>
            <a:ext cx="8162925" cy="4894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「学習塾」</a:t>
            </a:r>
            <a:endParaRPr lang="en-US" altLang="ja-JP" sz="2400" dirty="0"/>
          </a:p>
          <a:p>
            <a:pPr>
              <a:defRPr/>
            </a:pPr>
            <a:r>
              <a:rPr lang="ja-JP" altLang="en-US" sz="2400" dirty="0"/>
              <a:t>　　</a:t>
            </a:r>
            <a:r>
              <a:rPr lang="ja-JP" altLang="ja-JP" sz="2400" dirty="0"/>
              <a:t>次に、「学習塾」の中国語訳である。「塾」というものは、正規の学歴教育機関と違い、正規の教育機関の補助的な役割を果たす、私設の教育機関である。「塾」という漢字をそのまま使って</a:t>
            </a:r>
            <a:r>
              <a:rPr lang="en-US" altLang="ja-JP" sz="2400" dirty="0"/>
              <a:t>“</a:t>
            </a:r>
            <a:r>
              <a:rPr lang="ja-JP" altLang="ja-JP" sz="2400" dirty="0"/>
              <a:t>塾</a:t>
            </a:r>
            <a:r>
              <a:rPr lang="en-US" altLang="ja-JP" sz="2400" dirty="0"/>
              <a:t>”</a:t>
            </a:r>
            <a:r>
              <a:rPr lang="ja-JP" altLang="ja-JP" sz="2400" dirty="0"/>
              <a:t>と訳している（写している）学生もいたが、現代中国には、</a:t>
            </a:r>
            <a:r>
              <a:rPr lang="en-US" altLang="ja-JP" sz="2400" dirty="0"/>
              <a:t>“</a:t>
            </a:r>
            <a:r>
              <a:rPr lang="ja-JP" altLang="ja-JP" sz="2400" dirty="0"/>
              <a:t>塾</a:t>
            </a:r>
            <a:r>
              <a:rPr lang="en-US" altLang="ja-JP" sz="2400" dirty="0"/>
              <a:t>”</a:t>
            </a:r>
            <a:r>
              <a:rPr lang="ja-JP" altLang="ja-JP" sz="2400" dirty="0"/>
              <a:t>というものはない。それから、例（５</a:t>
            </a:r>
            <a:r>
              <a:rPr lang="en-US" altLang="ja-JP" sz="2400" dirty="0"/>
              <a:t>b</a:t>
            </a:r>
            <a:r>
              <a:rPr lang="ja-JP" altLang="ja-JP" sz="2400" dirty="0"/>
              <a:t>）のように、</a:t>
            </a:r>
            <a:r>
              <a:rPr lang="en-US" altLang="ja-JP" sz="2400" dirty="0"/>
              <a:t>“</a:t>
            </a:r>
            <a:r>
              <a:rPr lang="ja-JP" altLang="ja-JP" sz="2400" dirty="0"/>
              <a:t>补习班</a:t>
            </a:r>
            <a:r>
              <a:rPr lang="en-US" altLang="ja-JP" sz="2400" dirty="0"/>
              <a:t>”</a:t>
            </a:r>
            <a:r>
              <a:rPr lang="ja-JP" altLang="ja-JP" sz="2400" dirty="0" err="1"/>
              <a:t>のような</a:t>
            </a:r>
            <a:r>
              <a:rPr lang="en-US" altLang="ja-JP" sz="2400" dirty="0"/>
              <a:t>“</a:t>
            </a:r>
            <a:r>
              <a:rPr lang="ja-JP" altLang="ja-JP" sz="2400" dirty="0"/>
              <a:t>～班</a:t>
            </a:r>
            <a:r>
              <a:rPr lang="en-US" altLang="ja-JP" sz="2400" dirty="0"/>
              <a:t>”</a:t>
            </a:r>
            <a:r>
              <a:rPr lang="ja-JP" altLang="ja-JP" sz="2400" dirty="0"/>
              <a:t>と訳していることが多いが、これも間違いと言える。というのは、中国で言われている</a:t>
            </a:r>
            <a:r>
              <a:rPr lang="en-US" altLang="ja-JP" sz="2400" dirty="0"/>
              <a:t>“</a:t>
            </a:r>
            <a:r>
              <a:rPr lang="ja-JP" altLang="ja-JP" sz="2400" dirty="0"/>
              <a:t>～班</a:t>
            </a:r>
            <a:r>
              <a:rPr lang="en-US" altLang="ja-JP" sz="2400" dirty="0"/>
              <a:t>”</a:t>
            </a:r>
            <a:r>
              <a:rPr lang="ja-JP" altLang="ja-JP" sz="2400" dirty="0"/>
              <a:t>は、独立した教育機関ではなく、ふつう正規の教育機関の中で、臨時的に開設されたクラスのことで、日本語の「塾」とは全然レベルが違う。「塾」はれっきとした独立している教育機関なので、</a:t>
            </a:r>
            <a:r>
              <a:rPr lang="en-US" altLang="ja-JP" sz="2400" dirty="0"/>
              <a:t>“</a:t>
            </a:r>
            <a:r>
              <a:rPr lang="ja-JP" altLang="ja-JP" sz="2400" dirty="0"/>
              <a:t>～学校</a:t>
            </a:r>
            <a:r>
              <a:rPr lang="en-US" altLang="ja-JP" sz="2400" dirty="0"/>
              <a:t>”</a:t>
            </a:r>
            <a:r>
              <a:rPr lang="ja-JP" altLang="ja-JP" sz="2400" dirty="0"/>
              <a:t>と訳すと、それなりに意味が伝わる。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コンテンツ プレースホルダー 2">
            <a:extLst>
              <a:ext uri="{FF2B5EF4-FFF2-40B4-BE49-F238E27FC236}">
                <a16:creationId xmlns:a16="http://schemas.microsoft.com/office/drawing/2014/main" id="{E0264029-1C4B-0AFF-2C07-2E1F2150CB3E}"/>
              </a:ext>
            </a:extLst>
          </p:cNvPr>
          <p:cNvSpPr>
            <a:spLocks noGrp="1"/>
          </p:cNvSpPr>
          <p:nvPr>
            <p:ph idx="1"/>
          </p:nvPr>
        </p:nvSpPr>
        <p:spPr>
          <a:xfrm>
            <a:off x="457200" y="1341438"/>
            <a:ext cx="8229600" cy="4784725"/>
          </a:xfrm>
        </p:spPr>
        <p:txBody>
          <a:bodyPr/>
          <a:lstStyle/>
          <a:p>
            <a:pPr marL="0" indent="0" eaLnBrk="1" hangingPunct="1">
              <a:buFont typeface="Wingdings 3" panose="05040102010807070707" pitchFamily="18" charset="2"/>
              <a:buNone/>
            </a:pPr>
            <a:r>
              <a:rPr lang="ja-JP" altLang="en-US" sz="2400"/>
              <a:t>　</a:t>
            </a:r>
            <a:r>
              <a:rPr lang="en-US" altLang="ja-JP" sz="2400"/>
              <a:t>“</a:t>
            </a:r>
            <a:r>
              <a:rPr lang="ja-JP" altLang="ja-JP" sz="2400"/>
              <a:t>光阴似箭，日月如梭</a:t>
            </a:r>
            <a:r>
              <a:rPr lang="en-US" altLang="ja-JP" sz="2400"/>
              <a:t>”</a:t>
            </a:r>
            <a:r>
              <a:rPr lang="ja-JP" altLang="ja-JP" sz="2400"/>
              <a:t>、月日の経つのは本当に早いもので、お世話になってから、あっという間に、</a:t>
            </a:r>
            <a:r>
              <a:rPr lang="en-US" altLang="ja-JP" sz="2400"/>
              <a:t>12</a:t>
            </a:r>
            <a:r>
              <a:rPr lang="ja-JP" altLang="ja-JP" sz="2400"/>
              <a:t>年の</a:t>
            </a:r>
            <a:r>
              <a:rPr lang="ja-JP" altLang="en-US" sz="2400"/>
              <a:t>歳月</a:t>
            </a:r>
            <a:r>
              <a:rPr lang="ja-JP" altLang="ja-JP" sz="2400"/>
              <a:t>が経とうとしている。</a:t>
            </a:r>
          </a:p>
          <a:p>
            <a:pPr marL="0" indent="0" eaLnBrk="1" hangingPunct="1">
              <a:buFont typeface="Wingdings 3" panose="05040102010807070707" pitchFamily="18" charset="2"/>
              <a:buNone/>
            </a:pPr>
            <a:r>
              <a:rPr lang="ja-JP" altLang="en-US" sz="2400"/>
              <a:t>　</a:t>
            </a:r>
            <a:r>
              <a:rPr lang="ja-JP" altLang="ja-JP" sz="2400"/>
              <a:t>本日の講演は、講演とは言いながら、主に自分の授業経験をお話しするものである。授業の実践報告として受け止めていただければありがたい。具体的には、まず日本語学と中国語学の対照</a:t>
            </a:r>
            <a:endParaRPr lang="en-US" altLang="ja-JP" sz="2400"/>
          </a:p>
          <a:p>
            <a:pPr marL="0" indent="0" eaLnBrk="1" hangingPunct="1">
              <a:buFont typeface="Wingdings 3" panose="05040102010807070707" pitchFamily="18" charset="2"/>
              <a:buNone/>
            </a:pPr>
            <a:r>
              <a:rPr lang="ja-JP" altLang="en-US" sz="2400"/>
              <a:t>　</a:t>
            </a:r>
            <a:r>
              <a:rPr lang="ja-JP" altLang="ja-JP" sz="2400"/>
              <a:t>研究に鑑み、両言語の基礎知識を示し、それから、日本語文を</a:t>
            </a:r>
            <a:r>
              <a:rPr lang="en-US" altLang="ja-JP" sz="2400"/>
              <a:t>2</a:t>
            </a:r>
            <a:r>
              <a:rPr lang="ja-JP" altLang="ja-JP" sz="2400"/>
              <a:t>つ挙げ、学生の中国語訳の実例を、７つのテーマに分け、分析していく。</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DE25F9B-BA74-1C36-2E3D-D3A789279388}"/>
              </a:ext>
            </a:extLst>
          </p:cNvPr>
          <p:cNvSpPr txBox="1"/>
          <p:nvPr/>
        </p:nvSpPr>
        <p:spPr>
          <a:xfrm>
            <a:off x="684213" y="908050"/>
            <a:ext cx="8162925" cy="19399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「約」</a:t>
            </a:r>
            <a:endParaRPr lang="en-US" altLang="ja-JP" sz="2400" dirty="0"/>
          </a:p>
          <a:p>
            <a:pPr>
              <a:defRPr/>
            </a:pPr>
            <a:r>
              <a:rPr lang="ja-JP" altLang="en-US" sz="2400" dirty="0"/>
              <a:t>　</a:t>
            </a:r>
            <a:r>
              <a:rPr lang="ja-JP" altLang="ja-JP" sz="2400" dirty="0"/>
              <a:t>さらに、日本語の「約」は「おおよその数量」という意味で、中国語の推量、推測を表す</a:t>
            </a:r>
            <a:r>
              <a:rPr lang="en-US" altLang="ja-JP" sz="2400" dirty="0"/>
              <a:t>“</a:t>
            </a:r>
            <a:r>
              <a:rPr lang="ja-JP" altLang="ja-JP" sz="2400" dirty="0"/>
              <a:t>大概</a:t>
            </a:r>
            <a:r>
              <a:rPr lang="en-US" altLang="ja-JP" sz="2400" dirty="0"/>
              <a:t>”</a:t>
            </a:r>
            <a:r>
              <a:rPr lang="ja-JP" altLang="ja-JP" sz="2400" dirty="0"/>
              <a:t>の意味と違う。場合によっては、日本語の「約」</a:t>
            </a:r>
            <a:r>
              <a:rPr lang="ja-JP" altLang="en-US" sz="2400" dirty="0"/>
              <a:t>と</a:t>
            </a:r>
            <a:r>
              <a:rPr lang="ja-JP" altLang="ja-JP" sz="2400" dirty="0"/>
              <a:t>同形語の </a:t>
            </a:r>
            <a:r>
              <a:rPr lang="en-US" altLang="ja-JP" sz="2400" dirty="0"/>
              <a:t>“</a:t>
            </a:r>
            <a:r>
              <a:rPr lang="ja-JP" altLang="ja-JP" sz="2400" dirty="0"/>
              <a:t>约</a:t>
            </a:r>
            <a:r>
              <a:rPr lang="en-US" altLang="ja-JP" sz="2400" dirty="0"/>
              <a:t>”</a:t>
            </a:r>
            <a:r>
              <a:rPr lang="ja-JP" altLang="ja-JP" sz="2400" dirty="0"/>
              <a:t>を使ってもいいが、ここでは、２音節語の</a:t>
            </a:r>
            <a:r>
              <a:rPr lang="en-US" altLang="ja-JP" sz="2400" dirty="0"/>
              <a:t>“</a:t>
            </a:r>
            <a:r>
              <a:rPr lang="ja-JP" altLang="ja-JP" sz="2400" dirty="0"/>
              <a:t>大约</a:t>
            </a:r>
            <a:r>
              <a:rPr lang="en-US" altLang="ja-JP" sz="2400" dirty="0"/>
              <a:t>”</a:t>
            </a:r>
            <a:r>
              <a:rPr lang="ja-JP" altLang="ja-JP" sz="2400" dirty="0"/>
              <a:t>を使えばいい。</a:t>
            </a:r>
          </a:p>
        </p:txBody>
      </p:sp>
      <p:sp>
        <p:nvSpPr>
          <p:cNvPr id="6" name="テキスト ボックス 5">
            <a:extLst>
              <a:ext uri="{FF2B5EF4-FFF2-40B4-BE49-F238E27FC236}">
                <a16:creationId xmlns:a16="http://schemas.microsoft.com/office/drawing/2014/main" id="{5B12FFEA-F052-3C38-90A6-FD145B835A31}"/>
              </a:ext>
            </a:extLst>
          </p:cNvPr>
          <p:cNvSpPr txBox="1"/>
          <p:nvPr/>
        </p:nvSpPr>
        <p:spPr>
          <a:xfrm>
            <a:off x="684213" y="3573463"/>
            <a:ext cx="8161337" cy="1570037"/>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「３年間」</a:t>
            </a:r>
            <a:endParaRPr lang="en-US" altLang="ja-JP" sz="2400" dirty="0"/>
          </a:p>
          <a:p>
            <a:pPr>
              <a:defRPr/>
            </a:pPr>
            <a:r>
              <a:rPr lang="ja-JP" altLang="en-US" sz="2400" dirty="0"/>
              <a:t>　</a:t>
            </a:r>
            <a:r>
              <a:rPr lang="ja-JP" altLang="ja-JP" sz="2400" dirty="0"/>
              <a:t>下で詳しく述べるが、日本語の「３年間」という時間詞は、中国語に訳す場合、</a:t>
            </a:r>
            <a:r>
              <a:rPr lang="en-US" altLang="ja-JP" sz="2400" dirty="0"/>
              <a:t>“3</a:t>
            </a:r>
            <a:r>
              <a:rPr lang="ja-JP" altLang="ja-JP" sz="2400" dirty="0"/>
              <a:t>年期间</a:t>
            </a:r>
            <a:r>
              <a:rPr lang="en-US" altLang="ja-JP" sz="2400" dirty="0"/>
              <a:t>”</a:t>
            </a:r>
            <a:r>
              <a:rPr lang="ja-JP" altLang="ja-JP" sz="2400" dirty="0"/>
              <a:t>や</a:t>
            </a:r>
            <a:r>
              <a:rPr lang="en-US" altLang="ja-JP" sz="2400" dirty="0"/>
              <a:t>“3</a:t>
            </a:r>
            <a:r>
              <a:rPr lang="ja-JP" altLang="ja-JP" sz="2400" dirty="0"/>
              <a:t>年间</a:t>
            </a:r>
            <a:r>
              <a:rPr lang="en-US" altLang="ja-JP" sz="2400" dirty="0"/>
              <a:t>”</a:t>
            </a:r>
            <a:r>
              <a:rPr lang="ja-JP" altLang="ja-JP" sz="2400" dirty="0"/>
              <a:t>と訳してはいけない。これは中国語では、</a:t>
            </a:r>
            <a:r>
              <a:rPr lang="en-US" altLang="ja-JP" sz="2400" dirty="0"/>
              <a:t>“3</a:t>
            </a:r>
            <a:r>
              <a:rPr lang="ja-JP" altLang="ja-JP" sz="2400" dirty="0"/>
              <a:t>年</a:t>
            </a:r>
            <a:r>
              <a:rPr lang="en-US" altLang="ja-JP" sz="2400" dirty="0"/>
              <a:t>”</a:t>
            </a:r>
            <a:r>
              <a:rPr lang="ja-JP" altLang="ja-JP" sz="2400" dirty="0"/>
              <a:t>で十分である。</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タイトル 1">
            <a:extLst>
              <a:ext uri="{FF2B5EF4-FFF2-40B4-BE49-F238E27FC236}">
                <a16:creationId xmlns:a16="http://schemas.microsoft.com/office/drawing/2014/main" id="{2780507F-0F51-9BE7-DE0F-9F8BAE6811D1}"/>
              </a:ext>
            </a:extLst>
          </p:cNvPr>
          <p:cNvSpPr>
            <a:spLocks noGrp="1"/>
          </p:cNvSpPr>
          <p:nvPr>
            <p:ph type="title"/>
          </p:nvPr>
        </p:nvSpPr>
        <p:spPr>
          <a:xfrm>
            <a:off x="1944688" y="623888"/>
            <a:ext cx="6589712" cy="1281112"/>
          </a:xfrm>
        </p:spPr>
        <p:txBody>
          <a:bodyPr/>
          <a:lstStyle/>
          <a:p>
            <a:pPr eaLnBrk="1" hangingPunct="1"/>
            <a:r>
              <a:rPr lang="ja-JP" altLang="ja-JP" sz="3200"/>
              <a:t>２）文法問題について</a:t>
            </a:r>
            <a:endParaRPr lang="ja-JP" altLang="en-US" sz="3200"/>
          </a:p>
        </p:txBody>
      </p:sp>
      <p:sp>
        <p:nvSpPr>
          <p:cNvPr id="8" name="テキスト ボックス 7">
            <a:extLst>
              <a:ext uri="{FF2B5EF4-FFF2-40B4-BE49-F238E27FC236}">
                <a16:creationId xmlns:a16="http://schemas.microsoft.com/office/drawing/2014/main" id="{8781AE21-358D-6E01-B617-B4EE820051FA}"/>
              </a:ext>
            </a:extLst>
          </p:cNvPr>
          <p:cNvSpPr txBox="1"/>
          <p:nvPr/>
        </p:nvSpPr>
        <p:spPr>
          <a:xfrm>
            <a:off x="658813" y="2947988"/>
            <a:ext cx="8135937"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１．</a:t>
            </a:r>
            <a:r>
              <a:rPr lang="ja-JP" altLang="ja-JP" sz="2400" dirty="0"/>
              <a:t>日本語の「動詞＋</a:t>
            </a:r>
            <a:r>
              <a:rPr lang="ja-JP" altLang="ja-JP" sz="2400" dirty="0">
                <a:solidFill>
                  <a:srgbClr val="FF0000"/>
                </a:solidFill>
              </a:rPr>
              <a:t>の</a:t>
            </a:r>
            <a:r>
              <a:rPr lang="ja-JP" altLang="ja-JP" sz="2400" dirty="0"/>
              <a:t>（は）～</a:t>
            </a:r>
            <a:r>
              <a:rPr lang="ja-JP" altLang="en-US" sz="2400" dirty="0"/>
              <a:t>（</a:t>
            </a:r>
            <a:r>
              <a:rPr lang="ja-JP" altLang="ja-JP" sz="2400" dirty="0"/>
              <a:t>だ</a:t>
            </a:r>
            <a:r>
              <a:rPr lang="ja-JP" altLang="en-US" sz="2400" dirty="0"/>
              <a:t>）</a:t>
            </a:r>
            <a:r>
              <a:rPr lang="ja-JP" altLang="ja-JP" sz="2400" dirty="0"/>
              <a:t>」と中国語の</a:t>
            </a:r>
            <a:r>
              <a:rPr lang="en-US" altLang="ja-JP" sz="2400" dirty="0"/>
              <a:t>“</a:t>
            </a:r>
            <a:r>
              <a:rPr lang="ja-JP" altLang="ja-JP" sz="2400" dirty="0"/>
              <a:t>动词＋的（是）～</a:t>
            </a:r>
            <a:r>
              <a:rPr lang="en-US" altLang="ja-JP" sz="2400" dirty="0"/>
              <a:t>”</a:t>
            </a:r>
            <a:endParaRPr lang="ja-JP" altLang="ja-JP" sz="2400" dirty="0"/>
          </a:p>
        </p:txBody>
      </p:sp>
      <p:sp>
        <p:nvSpPr>
          <p:cNvPr id="12" name="テキスト ボックス 11">
            <a:extLst>
              <a:ext uri="{FF2B5EF4-FFF2-40B4-BE49-F238E27FC236}">
                <a16:creationId xmlns:a16="http://schemas.microsoft.com/office/drawing/2014/main" id="{24597F92-07AE-9854-D0C9-D3D246A19DD1}"/>
              </a:ext>
            </a:extLst>
          </p:cNvPr>
          <p:cNvSpPr txBox="1"/>
          <p:nvPr/>
        </p:nvSpPr>
        <p:spPr>
          <a:xfrm>
            <a:off x="658813" y="1435100"/>
            <a:ext cx="8161337"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ja-JP" altLang="ja-JP" sz="2400" dirty="0"/>
              <a:t>この文に関して、まず日本語の「動詞＋の（は）～だ」と中国語の</a:t>
            </a:r>
            <a:r>
              <a:rPr lang="en-US" altLang="ja-JP" sz="2400" dirty="0"/>
              <a:t>“</a:t>
            </a:r>
            <a:r>
              <a:rPr lang="ja-JP" altLang="ja-JP" sz="2400" dirty="0"/>
              <a:t>动词＋的（是）～</a:t>
            </a:r>
            <a:r>
              <a:rPr lang="en-US" altLang="ja-JP" sz="2400" dirty="0"/>
              <a:t>”</a:t>
            </a:r>
            <a:r>
              <a:rPr lang="ja-JP" altLang="ja-JP" sz="2400" dirty="0"/>
              <a:t>を検討し、そして日中の時間量の表現について検討する。</a:t>
            </a:r>
          </a:p>
        </p:txBody>
      </p:sp>
      <p:sp>
        <p:nvSpPr>
          <p:cNvPr id="6" name="テキスト ボックス 5">
            <a:extLst>
              <a:ext uri="{FF2B5EF4-FFF2-40B4-BE49-F238E27FC236}">
                <a16:creationId xmlns:a16="http://schemas.microsoft.com/office/drawing/2014/main" id="{009DB1D3-7224-CF4C-E1CC-957D2248AB60}"/>
              </a:ext>
            </a:extLst>
          </p:cNvPr>
          <p:cNvSpPr txBox="1"/>
          <p:nvPr/>
        </p:nvSpPr>
        <p:spPr>
          <a:xfrm>
            <a:off x="658813" y="4013200"/>
            <a:ext cx="8131175"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ja-JP" sz="2400">
                <a:latin typeface="Century" panose="02040604050505020304" pitchFamily="18" charset="0"/>
                <a:ea typeface="メイリオ" panose="020B0604030504040204" pitchFamily="50" charset="-128"/>
                <a:cs typeface="Times New Roman" panose="02020603050405020304" pitchFamily="18" charset="0"/>
              </a:rPr>
              <a:t>（５）</a:t>
            </a:r>
            <a:r>
              <a:rPr lang="en-US" altLang="zh-CN" sz="2400">
                <a:solidFill>
                  <a:srgbClr val="222222"/>
                </a:solidFill>
                <a:latin typeface="ＭＳ 明朝" panose="02020609040205080304" pitchFamily="17" charset="-128"/>
                <a:ea typeface="幼圆"/>
                <a:cs typeface="Arial" panose="020B0604020202020204" pitchFamily="34" charset="0"/>
              </a:rPr>
              <a:t>b.</a:t>
            </a:r>
            <a:r>
              <a:rPr lang="zh-CN" altLang="en-US" sz="2400">
                <a:solidFill>
                  <a:srgbClr val="222222"/>
                </a:solidFill>
                <a:latin typeface="SimSun" panose="02010600030101010101" pitchFamily="2" charset="-122"/>
                <a:ea typeface="SimSun" panose="02010600030101010101" pitchFamily="2" charset="-122"/>
                <a:cs typeface="Arial" panose="020B0604020202020204" pitchFamily="34" charset="0"/>
              </a:rPr>
              <a:t>那个</a:t>
            </a:r>
            <a:r>
              <a:rPr lang="zh-CN" altLang="en-US" sz="2400">
                <a:latin typeface="SimSun" panose="02010600030101010101" pitchFamily="2" charset="-122"/>
                <a:ea typeface="SimSun" panose="02010600030101010101" pitchFamily="2" charset="-122"/>
                <a:cs typeface="Arial" panose="020B0604020202020204" pitchFamily="34" charset="0"/>
              </a:rPr>
              <a:t>少年上埼玉</a:t>
            </a:r>
            <a:r>
              <a:rPr lang="zh-CN" altLang="en-US" sz="2400">
                <a:latin typeface="SimSun" panose="02010600030101010101" pitchFamily="2" charset="-122"/>
                <a:ea typeface="SimSun" panose="02010600030101010101" pitchFamily="2" charset="-122"/>
              </a:rPr>
              <a:t>县川越市的补习班</a:t>
            </a:r>
            <a:r>
              <a:rPr lang="zh-CN" altLang="en-US" sz="2400">
                <a:solidFill>
                  <a:srgbClr val="FF0000"/>
                </a:solidFill>
                <a:latin typeface="SimSun" panose="02010600030101010101" pitchFamily="2" charset="-122"/>
                <a:ea typeface="SimSun" panose="02010600030101010101" pitchFamily="2" charset="-122"/>
              </a:rPr>
              <a:t>的</a:t>
            </a:r>
            <a:r>
              <a:rPr lang="zh-CN" altLang="en-US" sz="2400">
                <a:latin typeface="SimSun" panose="02010600030101010101" pitchFamily="2" charset="-122"/>
                <a:ea typeface="SimSun" panose="02010600030101010101" pitchFamily="2" charset="-122"/>
              </a:rPr>
              <a:t>是自小学</a:t>
            </a:r>
            <a:r>
              <a:rPr lang="en-US" altLang="zh-CN" sz="2400">
                <a:latin typeface="SimSun" panose="02010600030101010101" pitchFamily="2" charset="-122"/>
                <a:ea typeface="SimSun" panose="02010600030101010101" pitchFamily="2" charset="-122"/>
              </a:rPr>
              <a:t>2</a:t>
            </a:r>
            <a:r>
              <a:rPr lang="zh-CN" altLang="en-US" sz="2400">
                <a:latin typeface="SimSun" panose="02010600030101010101" pitchFamily="2" charset="-122"/>
                <a:ea typeface="SimSun" panose="02010600030101010101" pitchFamily="2" charset="-122"/>
              </a:rPr>
              <a:t>年级至</a:t>
            </a:r>
            <a:r>
              <a:rPr lang="en-US" altLang="zh-CN" sz="2400">
                <a:latin typeface="SimSun" panose="02010600030101010101" pitchFamily="2" charset="-122"/>
                <a:ea typeface="SimSun" panose="02010600030101010101" pitchFamily="2" charset="-122"/>
              </a:rPr>
              <a:t>5</a:t>
            </a:r>
            <a:r>
              <a:rPr lang="zh-CN" altLang="en-US" sz="2400">
                <a:latin typeface="SimSun" panose="02010600030101010101" pitchFamily="2" charset="-122"/>
                <a:ea typeface="SimSun" panose="02010600030101010101" pitchFamily="2" charset="-122"/>
              </a:rPr>
              <a:t>年的大概</a:t>
            </a:r>
            <a:r>
              <a:rPr lang="en-US" altLang="zh-CN" sz="2400">
                <a:latin typeface="SimSun" panose="02010600030101010101" pitchFamily="2" charset="-122"/>
                <a:ea typeface="SimSun" panose="02010600030101010101" pitchFamily="2" charset="-122"/>
              </a:rPr>
              <a:t>3</a:t>
            </a:r>
            <a:r>
              <a:rPr lang="zh-CN" altLang="en-US" sz="2400">
                <a:latin typeface="SimSun" panose="02010600030101010101" pitchFamily="2" charset="-122"/>
                <a:ea typeface="SimSun" panose="02010600030101010101" pitchFamily="2" charset="-122"/>
              </a:rPr>
              <a:t>年期间。</a:t>
            </a:r>
            <a:r>
              <a:rPr lang="ja-JP" altLang="en-US" sz="2400">
                <a:latin typeface="SimSun" panose="02010600030101010101" pitchFamily="2" charset="-122"/>
                <a:ea typeface="SimSun" panose="02010600030101010101" pitchFamily="2" charset="-122"/>
              </a:rPr>
              <a:t> </a:t>
            </a:r>
            <a:endParaRPr lang="ja-JP" altLang="ja-JP" sz="2400">
              <a:latin typeface="SimSun" panose="02010600030101010101" pitchFamily="2" charset="-122"/>
              <a:ea typeface="SimSun" panose="02010600030101010101"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24372F4-7678-4DD9-7A7D-B5D97570573D}"/>
              </a:ext>
            </a:extLst>
          </p:cNvPr>
          <p:cNvSpPr>
            <a:spLocks noGrp="1"/>
          </p:cNvSpPr>
          <p:nvPr>
            <p:ph idx="1"/>
          </p:nvPr>
        </p:nvSpPr>
        <p:spPr>
          <a:xfrm>
            <a:off x="539750" y="1268413"/>
            <a:ext cx="8229600" cy="4681537"/>
          </a:xfrm>
        </p:spPr>
        <p:txBody>
          <a:bodyPr rtlCol="0">
            <a:normAutofit/>
          </a:bodyPr>
          <a:lstStyle/>
          <a:p>
            <a:pPr marL="0" indent="0" eaLnBrk="1" fontAlgn="auto" hangingPunct="1">
              <a:spcAft>
                <a:spcPts val="0"/>
              </a:spcAft>
              <a:buFont typeface="Wingdings 3" charset="2"/>
              <a:buNone/>
              <a:defRPr/>
            </a:pPr>
            <a:r>
              <a:rPr lang="ja-JP" altLang="en-US" dirty="0">
                <a:solidFill>
                  <a:schemeClr val="tx1">
                    <a:lumMod val="75000"/>
                    <a:lumOff val="25000"/>
                  </a:schemeClr>
                </a:solidFill>
              </a:rPr>
              <a:t>　</a:t>
            </a:r>
            <a:r>
              <a:rPr lang="ja-JP" altLang="ja-JP" sz="2400" dirty="0">
                <a:solidFill>
                  <a:schemeClr val="tx1">
                    <a:lumMod val="75000"/>
                    <a:lumOff val="25000"/>
                  </a:schemeClr>
                </a:solidFill>
              </a:rPr>
              <a:t>まず、例（５</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）は、「～の（は）～だった」という名詞述語文である。学生の中国語訳の例（５</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）は、ある意味では日本語原文を忠実に訳そうとしたものである。日本語の「～の（は）～だ」をそのまま</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～的（是）～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と訳している。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日本語の「～は（名詞）だ」文、例えば「佐藤は学生だ」をそのまま</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～是（名詞）</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を用いて、</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佐藤是学生</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と訳すことができる。しかし、この訳文で一番重要な間違いは、その主語部分の「～の（は）」をそのまま</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～的（是）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という、この中国語の</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～的</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構造を使ったことである。</a:t>
            </a: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en-US" dirty="0">
              <a:solidFill>
                <a:schemeClr val="tx1">
                  <a:lumMod val="75000"/>
                  <a:lumOff val="25000"/>
                </a:schemeClr>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コンテンツ プレースホルダー 2">
            <a:extLst>
              <a:ext uri="{FF2B5EF4-FFF2-40B4-BE49-F238E27FC236}">
                <a16:creationId xmlns:a16="http://schemas.microsoft.com/office/drawing/2014/main" id="{6D5A8AAB-2D5D-94AF-47D1-1DAF2B2AFB2D}"/>
              </a:ext>
            </a:extLst>
          </p:cNvPr>
          <p:cNvSpPr>
            <a:spLocks noGrp="1"/>
          </p:cNvSpPr>
          <p:nvPr>
            <p:ph idx="1"/>
          </p:nvPr>
        </p:nvSpPr>
        <p:spPr>
          <a:xfrm>
            <a:off x="771525" y="549275"/>
            <a:ext cx="8229600" cy="5411788"/>
          </a:xfrm>
        </p:spPr>
        <p:txBody>
          <a:bodyPr/>
          <a:lstStyle/>
          <a:p>
            <a:pPr marL="0" indent="0" eaLnBrk="1" hangingPunct="1">
              <a:buFont typeface="Wingdings 3" panose="05040102010807070707" pitchFamily="18" charset="2"/>
              <a:buNone/>
            </a:pPr>
            <a:r>
              <a:rPr lang="ja-JP" altLang="en-US" sz="2400">
                <a:latin typeface="Century" panose="02040604050505020304" pitchFamily="18" charset="0"/>
                <a:cs typeface="Times New Roman" panose="02020603050405020304" pitchFamily="18" charset="0"/>
              </a:rPr>
              <a:t>　</a:t>
            </a:r>
            <a:r>
              <a:rPr lang="ja-JP" altLang="ja-JP" sz="2400">
                <a:latin typeface="Century" panose="02040604050505020304" pitchFamily="18" charset="0"/>
                <a:cs typeface="Times New Roman" panose="02020603050405020304" pitchFamily="18" charset="0"/>
              </a:rPr>
              <a:t>学生たちはおそらく早い時点から、日本語の「動詞</a:t>
            </a:r>
            <a:r>
              <a:rPr lang="en-US" altLang="ja-JP" sz="2400">
                <a:latin typeface="Century" panose="02040604050505020304" pitchFamily="18" charset="0"/>
                <a:cs typeface="Times New Roman" panose="02020603050405020304" pitchFamily="18" charset="0"/>
              </a:rPr>
              <a:t>/</a:t>
            </a:r>
            <a:r>
              <a:rPr lang="ja-JP" altLang="en-US" sz="2400">
                <a:latin typeface="Century" panose="02040604050505020304" pitchFamily="18" charset="0"/>
                <a:cs typeface="Times New Roman" panose="02020603050405020304" pitchFamily="18" charset="0"/>
              </a:rPr>
              <a:t>形容詞</a:t>
            </a:r>
            <a:r>
              <a:rPr lang="en-US" altLang="ja-JP" sz="2400">
                <a:latin typeface="Century" panose="02040604050505020304" pitchFamily="18" charset="0"/>
                <a:cs typeface="Times New Roman" panose="02020603050405020304" pitchFamily="18" charset="0"/>
              </a:rPr>
              <a:t>/</a:t>
            </a:r>
            <a:r>
              <a:rPr lang="ja-JP" altLang="en-US" sz="2400">
                <a:latin typeface="Century" panose="02040604050505020304" pitchFamily="18" charset="0"/>
                <a:cs typeface="Times New Roman" panose="02020603050405020304" pitchFamily="18" charset="0"/>
              </a:rPr>
              <a:t>名詞＋の」の構造の中国語への訳し方を勉強しているのだろう。それで、ここの「その少年が埼玉県川越市の学習塾に通ったの」を、“</a:t>
            </a:r>
            <a:r>
              <a:rPr lang="ja-JP" altLang="en-US" sz="2400">
                <a:latin typeface="Century" panose="02040604050505020304" pitchFamily="18" charset="0"/>
                <a:cs typeface="Arial" panose="020B0604020202020204" pitchFamily="34" charset="0"/>
              </a:rPr>
              <a:t>那个少年上埼玉</a:t>
            </a:r>
            <a:r>
              <a:rPr lang="ja-JP" altLang="en-US" sz="2400">
                <a:latin typeface="Century" panose="02040604050505020304" pitchFamily="18" charset="0"/>
                <a:ea typeface="SimSun" panose="02010600030101010101" pitchFamily="2" charset="-122"/>
              </a:rPr>
              <a:t>县</a:t>
            </a:r>
            <a:r>
              <a:rPr lang="ja-JP" altLang="en-US" sz="2400">
                <a:latin typeface="Century" panose="02040604050505020304" pitchFamily="18" charset="0"/>
                <a:ea typeface="ＭＳ 明朝" panose="02020609040205080304" pitchFamily="17" charset="-128"/>
                <a:cs typeface="ＭＳ Ｐゴシック" panose="020B0600070205080204" pitchFamily="50" charset="-128"/>
              </a:rPr>
              <a:t>川越市的</a:t>
            </a:r>
            <a:r>
              <a:rPr lang="ja-JP" altLang="en-US" sz="2400">
                <a:latin typeface="Century" panose="02040604050505020304" pitchFamily="18" charset="0"/>
                <a:ea typeface="SimSun" panose="02010600030101010101" pitchFamily="2" charset="-122"/>
              </a:rPr>
              <a:t>补习</a:t>
            </a:r>
            <a:r>
              <a:rPr lang="ja-JP" altLang="en-US" sz="2400">
                <a:latin typeface="Century" panose="02040604050505020304" pitchFamily="18" charset="0"/>
                <a:ea typeface="ＭＳ 明朝" panose="02020609040205080304" pitchFamily="17" charset="-128"/>
              </a:rPr>
              <a:t>班的</a:t>
            </a:r>
            <a:r>
              <a:rPr lang="ja-JP" altLang="en-US" sz="2400">
                <a:latin typeface="Century" panose="02040604050505020304" pitchFamily="18" charset="0"/>
                <a:cs typeface="Times New Roman" panose="02020603050405020304" pitchFamily="18" charset="0"/>
              </a:rPr>
              <a:t>”と訳している。</a:t>
            </a:r>
            <a:endParaRPr lang="ja-JP" altLang="en-US" sz="2400">
              <a:latin typeface="Calibri" panose="020F0502020204030204" pitchFamily="34" charset="0"/>
            </a:endParaRPr>
          </a:p>
          <a:p>
            <a:pPr marL="0" indent="0" eaLnBrk="1" hangingPunct="1">
              <a:buFont typeface="Wingdings 3" panose="05040102010807070707" pitchFamily="18" charset="2"/>
              <a:buNone/>
            </a:pPr>
            <a:r>
              <a:rPr lang="zh-CN" altLang="ja-JP" sz="2400">
                <a:cs typeface="幼圆"/>
              </a:rPr>
              <a:t>日本語：</a:t>
            </a:r>
            <a:endParaRPr lang="en-US" altLang="zh-CN" sz="2400">
              <a:cs typeface="幼圆"/>
            </a:endParaRPr>
          </a:p>
          <a:p>
            <a:pPr marL="0" indent="0" eaLnBrk="1" hangingPunct="1"/>
            <a:endParaRPr lang="en-US" altLang="ja-JP" sz="2400"/>
          </a:p>
          <a:p>
            <a:pPr marL="0" indent="0" eaLnBrk="1" hangingPunct="1"/>
            <a:endParaRPr lang="en-US" altLang="ja-JP" sz="2400"/>
          </a:p>
          <a:p>
            <a:pPr marL="0" indent="0" eaLnBrk="1" hangingPunct="1"/>
            <a:endParaRPr lang="en-US" altLang="zh-CN" sz="2400">
              <a:cs typeface="幼圆"/>
            </a:endParaRPr>
          </a:p>
          <a:p>
            <a:pPr marL="0" indent="0" eaLnBrk="1" hangingPunct="1">
              <a:buFont typeface="Wingdings 3" panose="05040102010807070707" pitchFamily="18" charset="2"/>
              <a:buNone/>
            </a:pPr>
            <a:r>
              <a:rPr lang="zh-CN" altLang="ja-JP" sz="2400">
                <a:cs typeface="幼圆"/>
              </a:rPr>
              <a:t>中国語：</a:t>
            </a:r>
            <a:endParaRPr lang="ja-JP" altLang="ja-JP" sz="2400"/>
          </a:p>
          <a:p>
            <a:pPr marL="0" indent="0" eaLnBrk="1" hangingPunct="1"/>
            <a:endParaRPr lang="ja-JP" altLang="ja-JP" sz="2400"/>
          </a:p>
          <a:p>
            <a:pPr marL="0" indent="0" eaLnBrk="1" hangingPunct="1"/>
            <a:endParaRPr lang="ja-JP" altLang="en-US" sz="2400"/>
          </a:p>
        </p:txBody>
      </p:sp>
      <p:sp>
        <p:nvSpPr>
          <p:cNvPr id="8" name="テキスト ボックス 7">
            <a:extLst>
              <a:ext uri="{FF2B5EF4-FFF2-40B4-BE49-F238E27FC236}">
                <a16:creationId xmlns:a16="http://schemas.microsoft.com/office/drawing/2014/main" id="{86B6490A-F1DB-0493-A72C-8CFA81CE8386}"/>
              </a:ext>
            </a:extLst>
          </p:cNvPr>
          <p:cNvSpPr txBox="1"/>
          <p:nvPr/>
        </p:nvSpPr>
        <p:spPr>
          <a:xfrm>
            <a:off x="1403350" y="2917825"/>
            <a:ext cx="7440613" cy="7080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000" dirty="0">
                <a:solidFill>
                  <a:schemeClr val="tx1"/>
                </a:solidFill>
                <a:latin typeface="Century" panose="02040604050505020304" pitchFamily="18" charset="0"/>
                <a:cs typeface="Times New Roman" panose="02020603050405020304" pitchFamily="18" charset="0"/>
              </a:rPr>
              <a:t>（５）</a:t>
            </a:r>
            <a:r>
              <a:rPr lang="en-US" altLang="ja-JP" sz="2000" dirty="0">
                <a:solidFill>
                  <a:schemeClr val="tx1"/>
                </a:solidFill>
                <a:latin typeface="Century" panose="02040604050505020304" pitchFamily="18" charset="0"/>
                <a:cs typeface="Times New Roman" panose="02020603050405020304" pitchFamily="18" charset="0"/>
              </a:rPr>
              <a:t>a</a:t>
            </a:r>
            <a:r>
              <a:rPr lang="ja-JP" altLang="en-US" sz="2000" dirty="0">
                <a:solidFill>
                  <a:schemeClr val="tx1"/>
                </a:solidFill>
                <a:latin typeface="Century" panose="02040604050505020304" pitchFamily="18" charset="0"/>
                <a:cs typeface="Times New Roman" panose="02020603050405020304" pitchFamily="18" charset="0"/>
              </a:rPr>
              <a:t>その少年が埼玉県川越市の学習塾に</a:t>
            </a:r>
            <a:r>
              <a:rPr lang="ja-JP" altLang="en-US" sz="2000" dirty="0">
                <a:solidFill>
                  <a:srgbClr val="FF0000"/>
                </a:solidFill>
                <a:latin typeface="Century" panose="02040604050505020304" pitchFamily="18" charset="0"/>
                <a:cs typeface="Times New Roman" panose="02020603050405020304" pitchFamily="18" charset="0"/>
              </a:rPr>
              <a:t>通ったの</a:t>
            </a:r>
            <a:r>
              <a:rPr lang="ja-JP" altLang="en-US" sz="2000" dirty="0">
                <a:solidFill>
                  <a:schemeClr val="tx1"/>
                </a:solidFill>
                <a:latin typeface="Century" panose="02040604050505020304" pitchFamily="18" charset="0"/>
                <a:cs typeface="Times New Roman" panose="02020603050405020304" pitchFamily="18" charset="0"/>
              </a:rPr>
              <a:t>は、</a:t>
            </a:r>
            <a:endParaRPr lang="en-US" altLang="ja-JP" sz="2000" dirty="0">
              <a:solidFill>
                <a:schemeClr val="tx1"/>
              </a:solidFill>
              <a:latin typeface="Century" panose="02040604050505020304" pitchFamily="18" charset="0"/>
              <a:cs typeface="Times New Roman" panose="02020603050405020304" pitchFamily="18" charset="0"/>
            </a:endParaRPr>
          </a:p>
          <a:p>
            <a:pPr>
              <a:defRPr/>
            </a:pPr>
            <a:r>
              <a:rPr lang="ja-JP" altLang="en-US" sz="2000" dirty="0">
                <a:solidFill>
                  <a:schemeClr val="tx1"/>
                </a:solidFill>
                <a:latin typeface="Century" panose="02040604050505020304" pitchFamily="18" charset="0"/>
                <a:cs typeface="Times New Roman" panose="02020603050405020304" pitchFamily="18" charset="0"/>
              </a:rPr>
              <a:t>　　　　</a:t>
            </a:r>
            <a:r>
              <a:rPr lang="en-US" altLang="ja-JP" sz="2000" dirty="0">
                <a:solidFill>
                  <a:schemeClr val="tx1"/>
                </a:solidFill>
                <a:latin typeface="Century" panose="02040604050505020304" pitchFamily="18" charset="0"/>
                <a:cs typeface="Times New Roman" panose="02020603050405020304" pitchFamily="18" charset="0"/>
              </a:rPr>
              <a:t>〔S</a:t>
            </a:r>
            <a:r>
              <a:rPr lang="ja-JP" altLang="en-US" sz="2000" dirty="0">
                <a:solidFill>
                  <a:schemeClr val="tx1"/>
                </a:solidFill>
                <a:latin typeface="Century" panose="02040604050505020304" pitchFamily="18" charset="0"/>
                <a:cs typeface="Times New Roman" panose="02020603050405020304" pitchFamily="18" charset="0"/>
              </a:rPr>
              <a:t>　　　　　　　　　　　</a:t>
            </a:r>
            <a:r>
              <a:rPr lang="en-US" altLang="ja-JP" sz="2000" dirty="0">
                <a:solidFill>
                  <a:schemeClr val="tx1"/>
                </a:solidFill>
                <a:latin typeface="Century" panose="02040604050505020304" pitchFamily="18" charset="0"/>
                <a:cs typeface="Times New Roman" panose="02020603050405020304" pitchFamily="18" charset="0"/>
              </a:rPr>
              <a:t>O</a:t>
            </a:r>
            <a:r>
              <a:rPr lang="ja-JP" altLang="en-US" sz="2000" dirty="0">
                <a:solidFill>
                  <a:schemeClr val="tx1"/>
                </a:solidFill>
                <a:latin typeface="Century" panose="02040604050505020304" pitchFamily="18" charset="0"/>
                <a:cs typeface="Times New Roman" panose="02020603050405020304" pitchFamily="18" charset="0"/>
              </a:rPr>
              <a:t>　　　</a:t>
            </a:r>
            <a:r>
              <a:rPr lang="en-US" altLang="ja-JP" sz="2000" dirty="0">
                <a:solidFill>
                  <a:schemeClr val="tx1"/>
                </a:solidFill>
                <a:latin typeface="Century" panose="02040604050505020304" pitchFamily="18" charset="0"/>
                <a:cs typeface="Times New Roman" panose="02020603050405020304" pitchFamily="18" charset="0"/>
              </a:rPr>
              <a:t>V〕</a:t>
            </a:r>
            <a:endParaRPr lang="ja-JP" altLang="ja-JP" sz="2000" dirty="0"/>
          </a:p>
        </p:txBody>
      </p:sp>
      <p:sp>
        <p:nvSpPr>
          <p:cNvPr id="9" name="テキスト ボックス 8">
            <a:extLst>
              <a:ext uri="{FF2B5EF4-FFF2-40B4-BE49-F238E27FC236}">
                <a16:creationId xmlns:a16="http://schemas.microsoft.com/office/drawing/2014/main" id="{5B4DAF4E-4D90-9FCD-4FE4-F73CF9FD3D23}"/>
              </a:ext>
            </a:extLst>
          </p:cNvPr>
          <p:cNvSpPr txBox="1"/>
          <p:nvPr/>
        </p:nvSpPr>
        <p:spPr>
          <a:xfrm>
            <a:off x="1403350" y="4989513"/>
            <a:ext cx="7416800" cy="7683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000" dirty="0">
                <a:solidFill>
                  <a:schemeClr val="tx1"/>
                </a:solidFill>
                <a:latin typeface="Century" panose="02040604050505020304" pitchFamily="18" charset="0"/>
                <a:cs typeface="Times New Roman" panose="02020603050405020304" pitchFamily="18" charset="0"/>
              </a:rPr>
              <a:t>（５）</a:t>
            </a:r>
            <a:r>
              <a:rPr lang="en-US" altLang="zh-CN" sz="2000" dirty="0">
                <a:solidFill>
                  <a:srgbClr val="222222"/>
                </a:solidFill>
                <a:latin typeface="ＭＳ 明朝" panose="02020609040205080304" pitchFamily="17" charset="-128"/>
                <a:cs typeface="Arial" panose="020B0604020202020204" pitchFamily="34" charset="0"/>
              </a:rPr>
              <a:t>b.</a:t>
            </a:r>
            <a:r>
              <a:rPr lang="zh-CN" altLang="en-US" sz="2000" dirty="0">
                <a:solidFill>
                  <a:srgbClr val="222222"/>
                </a:solidFill>
                <a:latin typeface="ＭＳ 明朝" panose="02020609040205080304" pitchFamily="17" charset="-128"/>
                <a:cs typeface="Arial" panose="020B0604020202020204" pitchFamily="34" charset="0"/>
              </a:rPr>
              <a:t>那个</a:t>
            </a:r>
            <a:r>
              <a:rPr lang="zh-CN" altLang="en-US" sz="2000" dirty="0">
                <a:solidFill>
                  <a:schemeClr val="tx1"/>
                </a:solidFill>
                <a:latin typeface="ＭＳ 明朝" panose="02020609040205080304" pitchFamily="17" charset="-128"/>
                <a:cs typeface="Arial" panose="020B0604020202020204" pitchFamily="34" charset="0"/>
              </a:rPr>
              <a:t>少年</a:t>
            </a:r>
            <a:r>
              <a:rPr lang="zh-CN" altLang="en-US" sz="2000" dirty="0">
                <a:solidFill>
                  <a:srgbClr val="FF0000"/>
                </a:solidFill>
                <a:latin typeface="ＭＳ 明朝" panose="02020609040205080304" pitchFamily="17" charset="-128"/>
                <a:cs typeface="Arial" panose="020B0604020202020204" pitchFamily="34" charset="0"/>
              </a:rPr>
              <a:t>上</a:t>
            </a:r>
            <a:r>
              <a:rPr lang="zh-CN" altLang="en-US" sz="2000" dirty="0">
                <a:solidFill>
                  <a:schemeClr val="tx1"/>
                </a:solidFill>
                <a:latin typeface="ＭＳ 明朝" panose="02020609040205080304" pitchFamily="17" charset="-128"/>
                <a:cs typeface="Arial" panose="020B0604020202020204" pitchFamily="34" charset="0"/>
              </a:rPr>
              <a:t>埼玉</a:t>
            </a:r>
            <a:r>
              <a:rPr lang="zh-CN" altLang="en-US" sz="2000" dirty="0">
                <a:solidFill>
                  <a:schemeClr val="tx1"/>
                </a:solidFill>
                <a:cs typeface="宋体" panose="02010600030101010101" pitchFamily="2" charset="-122"/>
              </a:rPr>
              <a:t>县</a:t>
            </a:r>
            <a:r>
              <a:rPr lang="zh-CN" altLang="en-US" sz="2000" dirty="0">
                <a:solidFill>
                  <a:schemeClr val="tx1"/>
                </a:solidFill>
                <a:latin typeface="ＭＳ 明朝" panose="02020609040205080304" pitchFamily="17" charset="-128"/>
                <a:ea typeface="ＭＳ 明朝" panose="02020609040205080304" pitchFamily="17" charset="-128"/>
                <a:cs typeface="ＭＳ Ｐゴシック" panose="020B0600070205080204" pitchFamily="50" charset="-128"/>
              </a:rPr>
              <a:t>川越市的</a:t>
            </a:r>
            <a:r>
              <a:rPr lang="zh-CN" altLang="en-US" sz="2000" dirty="0">
                <a:solidFill>
                  <a:schemeClr val="tx1"/>
                </a:solidFill>
                <a:cs typeface="宋体" panose="02010600030101010101" pitchFamily="2" charset="-122"/>
              </a:rPr>
              <a:t>补习</a:t>
            </a:r>
            <a:r>
              <a:rPr lang="zh-CN" altLang="en-US" sz="2000" dirty="0">
                <a:solidFill>
                  <a:schemeClr val="tx1"/>
                </a:solidFill>
                <a:latin typeface="ＭＳ 明朝" panose="02020609040205080304" pitchFamily="17" charset="-128"/>
                <a:ea typeface="ＭＳ 明朝" panose="02020609040205080304" pitchFamily="17" charset="-128"/>
                <a:cs typeface="ＭＳ Ｐゴシック" panose="020B0600070205080204" pitchFamily="50" charset="-128"/>
              </a:rPr>
              <a:t>班</a:t>
            </a:r>
            <a:r>
              <a:rPr lang="zh-CN" altLang="en-US" sz="2000" dirty="0">
                <a:solidFill>
                  <a:srgbClr val="FF0000"/>
                </a:solidFill>
                <a:latin typeface="ＭＳ 明朝" panose="02020609040205080304" pitchFamily="17" charset="-128"/>
                <a:ea typeface="ＭＳ 明朝" panose="02020609040205080304" pitchFamily="17" charset="-128"/>
                <a:cs typeface="ＭＳ Ｐゴシック" panose="020B0600070205080204" pitchFamily="50" charset="-128"/>
              </a:rPr>
              <a:t>的</a:t>
            </a:r>
            <a:r>
              <a:rPr lang="zh-CN" altLang="en-US" sz="2000" dirty="0">
                <a:solidFill>
                  <a:schemeClr val="tx1"/>
                </a:solidFill>
                <a:latin typeface="ＭＳ 明朝" panose="02020609040205080304" pitchFamily="17" charset="-128"/>
                <a:ea typeface="ＭＳ 明朝" panose="02020609040205080304" pitchFamily="17" charset="-128"/>
                <a:cs typeface="ＭＳ Ｐゴシック" panose="020B0600070205080204" pitchFamily="50" charset="-128"/>
              </a:rPr>
              <a:t>是</a:t>
            </a:r>
            <a:endParaRPr lang="en-US" altLang="zh-CN" sz="2000" dirty="0">
              <a:solidFill>
                <a:schemeClr val="tx1"/>
              </a:solidFill>
              <a:latin typeface="ＭＳ 明朝" panose="02020609040205080304" pitchFamily="17" charset="-128"/>
              <a:ea typeface="ＭＳ 明朝" panose="02020609040205080304" pitchFamily="17" charset="-128"/>
              <a:cs typeface="ＭＳ Ｐゴシック" panose="020B0600070205080204" pitchFamily="50" charset="-128"/>
            </a:endParaRPr>
          </a:p>
          <a:p>
            <a:pPr>
              <a:defRPr/>
            </a:pPr>
            <a:r>
              <a:rPr lang="ja-JP" altLang="en-US" sz="2400" dirty="0">
                <a:solidFill>
                  <a:schemeClr val="tx1"/>
                </a:solidFill>
                <a:latin typeface="Century" panose="02040604050505020304" pitchFamily="18" charset="0"/>
                <a:cs typeface="Times New Roman" panose="02020603050405020304" pitchFamily="18" charset="0"/>
              </a:rPr>
              <a:t>　　　　</a:t>
            </a:r>
            <a:r>
              <a:rPr lang="en-US" altLang="ja-JP" sz="2400" dirty="0">
                <a:solidFill>
                  <a:schemeClr val="tx1"/>
                </a:solidFill>
                <a:latin typeface="Century" panose="02040604050505020304" pitchFamily="18" charset="0"/>
                <a:cs typeface="Times New Roman" panose="02020603050405020304" pitchFamily="18" charset="0"/>
              </a:rPr>
              <a:t>〔S</a:t>
            </a:r>
            <a:r>
              <a:rPr lang="ja-JP" altLang="en-US" sz="2400" dirty="0">
                <a:solidFill>
                  <a:schemeClr val="tx1"/>
                </a:solidFill>
                <a:latin typeface="Century" panose="02040604050505020304" pitchFamily="18" charset="0"/>
                <a:cs typeface="Times New Roman" panose="02020603050405020304" pitchFamily="18" charset="0"/>
              </a:rPr>
              <a:t>　　　</a:t>
            </a:r>
            <a:r>
              <a:rPr lang="en-US" altLang="ja-JP" sz="2400" dirty="0">
                <a:solidFill>
                  <a:schemeClr val="tx1"/>
                </a:solidFill>
                <a:latin typeface="Century" panose="02040604050505020304" pitchFamily="18" charset="0"/>
                <a:cs typeface="Times New Roman" panose="02020603050405020304" pitchFamily="18" charset="0"/>
              </a:rPr>
              <a:t>V</a:t>
            </a:r>
            <a:r>
              <a:rPr lang="ja-JP" altLang="en-US" sz="2400" dirty="0">
                <a:solidFill>
                  <a:schemeClr val="tx1"/>
                </a:solidFill>
                <a:latin typeface="Century" panose="02040604050505020304" pitchFamily="18" charset="0"/>
                <a:cs typeface="Times New Roman" panose="02020603050405020304" pitchFamily="18" charset="0"/>
              </a:rPr>
              <a:t>　　　　　　</a:t>
            </a:r>
            <a:r>
              <a:rPr lang="en-US" altLang="ja-JP" sz="2400" dirty="0">
                <a:solidFill>
                  <a:schemeClr val="tx1"/>
                </a:solidFill>
                <a:latin typeface="Century" panose="02040604050505020304" pitchFamily="18" charset="0"/>
                <a:cs typeface="Times New Roman" panose="02020603050405020304" pitchFamily="18" charset="0"/>
              </a:rPr>
              <a:t>O〕</a:t>
            </a:r>
            <a:r>
              <a:rPr lang="ja-JP" altLang="en-US" sz="2400" dirty="0">
                <a:solidFill>
                  <a:schemeClr val="tx1"/>
                </a:solidFill>
                <a:latin typeface="Century" panose="02040604050505020304" pitchFamily="18" charset="0"/>
                <a:cs typeface="Times New Roman" panose="02020603050405020304" pitchFamily="18" charset="0"/>
              </a:rPr>
              <a:t>　　　　　　　　　　　　　　　</a:t>
            </a:r>
            <a:endParaRPr lang="ja-JP" altLang="ja-JP" sz="2400" dirty="0"/>
          </a:p>
        </p:txBody>
      </p:sp>
      <p:sp>
        <p:nvSpPr>
          <p:cNvPr id="10" name="テキスト ボックス 9">
            <a:extLst>
              <a:ext uri="{FF2B5EF4-FFF2-40B4-BE49-F238E27FC236}">
                <a16:creationId xmlns:a16="http://schemas.microsoft.com/office/drawing/2014/main" id="{5CEDCCBA-5189-770C-34FC-7F03E343DA67}"/>
              </a:ext>
            </a:extLst>
          </p:cNvPr>
          <p:cNvSpPr txBox="1"/>
          <p:nvPr/>
        </p:nvSpPr>
        <p:spPr>
          <a:xfrm>
            <a:off x="2843213" y="3933825"/>
            <a:ext cx="5761037" cy="4619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000" dirty="0">
                <a:solidFill>
                  <a:schemeClr val="tx1"/>
                </a:solidFill>
                <a:latin typeface="Century" panose="02040604050505020304" pitchFamily="18" charset="0"/>
                <a:cs typeface="Times New Roman" panose="02020603050405020304" pitchFamily="18" charset="0"/>
              </a:rPr>
              <a:t>小学校二年から五年までの約三年間だった。</a:t>
            </a:r>
            <a:r>
              <a:rPr lang="ja-JP" altLang="en-US" sz="2400" dirty="0">
                <a:solidFill>
                  <a:srgbClr val="222222"/>
                </a:solidFill>
                <a:latin typeface="ＭＳ 明朝" panose="02020609040205080304" pitchFamily="17" charset="-128"/>
                <a:cs typeface="Arial" panose="020B0604020202020204" pitchFamily="34" charset="0"/>
              </a:rPr>
              <a:t>　　</a:t>
            </a:r>
            <a:endParaRPr lang="ja-JP" altLang="ja-JP" sz="2400" dirty="0"/>
          </a:p>
        </p:txBody>
      </p:sp>
      <p:sp>
        <p:nvSpPr>
          <p:cNvPr id="11" name="テキスト ボックス 10">
            <a:extLst>
              <a:ext uri="{FF2B5EF4-FFF2-40B4-BE49-F238E27FC236}">
                <a16:creationId xmlns:a16="http://schemas.microsoft.com/office/drawing/2014/main" id="{D08DEF55-E812-F8B5-0288-28C8E00C1BFE}"/>
              </a:ext>
            </a:extLst>
          </p:cNvPr>
          <p:cNvSpPr txBox="1"/>
          <p:nvPr/>
        </p:nvSpPr>
        <p:spPr>
          <a:xfrm>
            <a:off x="2843213" y="5922963"/>
            <a:ext cx="4924425" cy="4000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0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自小学</a:t>
            </a:r>
            <a:r>
              <a:rPr lang="en-US" altLang="zh-CN" sz="2000" dirty="0">
                <a:solidFill>
                  <a:srgbClr val="222222"/>
                </a:solidFill>
                <a:latin typeface="ＭＳ 明朝" panose="02020609040205080304" pitchFamily="17" charset="-128"/>
                <a:cs typeface="Arial" panose="020B0604020202020204" pitchFamily="34" charset="0"/>
              </a:rPr>
              <a:t>2</a:t>
            </a:r>
            <a:r>
              <a:rPr lang="zh-CN" altLang="en-US" sz="2000" dirty="0">
                <a:solidFill>
                  <a:srgbClr val="222222"/>
                </a:solidFill>
                <a:latin typeface="ＭＳ 明朝" panose="02020609040205080304" pitchFamily="17" charset="-128"/>
                <a:cs typeface="Arial" panose="020B0604020202020204" pitchFamily="34" charset="0"/>
              </a:rPr>
              <a:t>年</a:t>
            </a:r>
            <a:r>
              <a:rPr lang="zh-CN" altLang="en-US" sz="2000" dirty="0">
                <a:solidFill>
                  <a:srgbClr val="222222"/>
                </a:solidFill>
                <a:cs typeface="宋体" panose="02010600030101010101" pitchFamily="2" charset="-122"/>
              </a:rPr>
              <a:t>级</a:t>
            </a:r>
            <a:r>
              <a:rPr lang="zh-CN" altLang="en-US" sz="20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至</a:t>
            </a:r>
            <a:r>
              <a:rPr lang="en-US" altLang="zh-CN" sz="2000" dirty="0">
                <a:solidFill>
                  <a:srgbClr val="222222"/>
                </a:solidFill>
                <a:latin typeface="ＭＳ 明朝" panose="02020609040205080304" pitchFamily="17" charset="-128"/>
                <a:cs typeface="Arial" panose="020B0604020202020204" pitchFamily="34" charset="0"/>
              </a:rPr>
              <a:t>5</a:t>
            </a:r>
            <a:r>
              <a:rPr lang="zh-CN" altLang="en-US" sz="2000" dirty="0">
                <a:solidFill>
                  <a:srgbClr val="222222"/>
                </a:solidFill>
                <a:latin typeface="ＭＳ 明朝" panose="02020609040205080304" pitchFamily="17" charset="-128"/>
                <a:cs typeface="Arial" panose="020B0604020202020204" pitchFamily="34" charset="0"/>
              </a:rPr>
              <a:t>年的大概</a:t>
            </a:r>
            <a:r>
              <a:rPr lang="en-US" altLang="zh-CN" sz="2000" dirty="0">
                <a:solidFill>
                  <a:schemeClr val="tx1"/>
                </a:solidFill>
                <a:latin typeface="ＭＳ 明朝" panose="02020609040205080304" pitchFamily="17" charset="-128"/>
                <a:cs typeface="Arial" panose="020B0604020202020204" pitchFamily="34" charset="0"/>
              </a:rPr>
              <a:t>3</a:t>
            </a:r>
            <a:r>
              <a:rPr lang="zh-CN" altLang="en-US" sz="2000" dirty="0">
                <a:solidFill>
                  <a:schemeClr val="tx1"/>
                </a:solidFill>
                <a:latin typeface="ＭＳ 明朝" panose="02020609040205080304" pitchFamily="17" charset="-128"/>
                <a:cs typeface="Arial" panose="020B0604020202020204" pitchFamily="34" charset="0"/>
              </a:rPr>
              <a:t>年期</a:t>
            </a:r>
            <a:r>
              <a:rPr lang="zh-CN" altLang="en-US" sz="2000" dirty="0">
                <a:solidFill>
                  <a:schemeClr val="tx1"/>
                </a:solidFill>
                <a:cs typeface="宋体" panose="02010600030101010101" pitchFamily="2" charset="-122"/>
              </a:rPr>
              <a:t>间</a:t>
            </a:r>
            <a:r>
              <a:rPr lang="zh-CN" altLang="en-US" sz="2000" dirty="0">
                <a:solidFill>
                  <a:srgbClr val="222222"/>
                </a:solidFill>
                <a:latin typeface="ＭＳ 明朝" panose="02020609040205080304" pitchFamily="17" charset="-128"/>
                <a:ea typeface="ＭＳ 明朝" panose="02020609040205080304" pitchFamily="17" charset="-128"/>
                <a:cs typeface="ＭＳ Ｐゴシック" panose="020B0600070205080204" pitchFamily="50" charset="-128"/>
              </a:rPr>
              <a:t>。</a:t>
            </a:r>
            <a:endParaRPr lang="ja-JP" altLang="ja-JP"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タイトル 1">
            <a:extLst>
              <a:ext uri="{FF2B5EF4-FFF2-40B4-BE49-F238E27FC236}">
                <a16:creationId xmlns:a16="http://schemas.microsoft.com/office/drawing/2014/main" id="{E27B5675-24A1-1240-992B-A2B5A918F325}"/>
              </a:ext>
            </a:extLst>
          </p:cNvPr>
          <p:cNvSpPr>
            <a:spLocks noGrp="1"/>
          </p:cNvSpPr>
          <p:nvPr>
            <p:ph type="title"/>
          </p:nvPr>
        </p:nvSpPr>
        <p:spPr>
          <a:xfrm>
            <a:off x="1135063" y="981075"/>
            <a:ext cx="7991475" cy="788988"/>
          </a:xfrm>
        </p:spPr>
        <p:txBody>
          <a:bodyPr/>
          <a:lstStyle/>
          <a:p>
            <a:pPr eaLnBrk="1" hangingPunct="1"/>
            <a:r>
              <a:rPr lang="ja-JP" altLang="en-US" sz="3200"/>
              <a:t>「動詞＋の（は）～だ」文について</a:t>
            </a:r>
          </a:p>
        </p:txBody>
      </p:sp>
      <p:sp>
        <p:nvSpPr>
          <p:cNvPr id="54275" name="コンテンツ プレースホルダー 2">
            <a:extLst>
              <a:ext uri="{FF2B5EF4-FFF2-40B4-BE49-F238E27FC236}">
                <a16:creationId xmlns:a16="http://schemas.microsoft.com/office/drawing/2014/main" id="{B870624B-E12F-C50C-0C93-A2C4508383B3}"/>
              </a:ext>
            </a:extLst>
          </p:cNvPr>
          <p:cNvSpPr>
            <a:spLocks noGrp="1"/>
          </p:cNvSpPr>
          <p:nvPr>
            <p:ph idx="1"/>
          </p:nvPr>
        </p:nvSpPr>
        <p:spPr>
          <a:xfrm>
            <a:off x="1476375" y="2060575"/>
            <a:ext cx="6591300" cy="3778250"/>
          </a:xfrm>
        </p:spPr>
        <p:txBody>
          <a:bodyPr/>
          <a:lstStyle/>
          <a:p>
            <a:pPr marL="0" indent="0" eaLnBrk="1" hangingPunct="1">
              <a:buFont typeface="Wingdings 3" panose="05040102010807070707" pitchFamily="18" charset="2"/>
              <a:buNone/>
            </a:pPr>
            <a:r>
              <a:rPr lang="ja-JP" altLang="en-US" sz="2400"/>
              <a:t>    例文の分析をするために、日本語の「～のは～だ」文を例に、日中の異同に述べる。</a:t>
            </a:r>
            <a:endParaRPr lang="en-US" altLang="ja-JP" sz="2400"/>
          </a:p>
          <a:p>
            <a:pPr marL="0" indent="0" eaLnBrk="1" hangingPunct="1">
              <a:buFont typeface="Wingdings 3" panose="05040102010807070707" pitchFamily="18" charset="2"/>
              <a:buNone/>
            </a:pPr>
            <a:r>
              <a:rPr lang="ja-JP" altLang="en-US" sz="2400"/>
              <a:t>　次の例文を見てみたい。</a:t>
            </a:r>
            <a:endParaRPr lang="en-US" altLang="ja-JP" sz="2400"/>
          </a:p>
          <a:p>
            <a:pPr marL="0" indent="0" eaLnBrk="1" hangingPunct="1">
              <a:buFont typeface="Wingdings 3" panose="05040102010807070707" pitchFamily="18" charset="2"/>
              <a:buNone/>
            </a:pPr>
            <a:r>
              <a:rPr lang="ja-JP" altLang="en-US" sz="2400"/>
              <a:t>　「の」の前の部分は、動詞（連語）の例を挙げる。</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64DE113-6195-DE15-0DCD-8154540C2307}"/>
              </a:ext>
            </a:extLst>
          </p:cNvPr>
          <p:cNvSpPr/>
          <p:nvPr/>
        </p:nvSpPr>
        <p:spPr>
          <a:xfrm>
            <a:off x="971550" y="696913"/>
            <a:ext cx="7488238" cy="4154487"/>
          </a:xfrm>
          <a:prstGeom prst="rect">
            <a:avLst/>
          </a:prstGeom>
        </p:spPr>
        <p:txBody>
          <a:bodyPr>
            <a:spAutoFit/>
          </a:bodyPr>
          <a:lstStyle/>
          <a:p>
            <a:pPr indent="179705" algn="just">
              <a:spcAft>
                <a:spcPts val="0"/>
              </a:spcAft>
              <a:defRPr/>
            </a:pPr>
            <a:r>
              <a:rPr lang="ja-JP" altLang="ja-JP" sz="2400" b="1" kern="0" dirty="0">
                <a:latin typeface="ＭＳ Ｐゴシック" panose="020B0600070205080204" pitchFamily="50" charset="-128"/>
                <a:cs typeface="Times New Roman" panose="02020603050405020304" pitchFamily="18" charset="0"/>
              </a:rPr>
              <a:t>ここでは、まず、シンプルな例から、日本語の「動詞＋の（は）」の構造を</a:t>
            </a:r>
            <a:r>
              <a:rPr lang="ja-JP" altLang="ja-JP" sz="2400" b="1" kern="100" dirty="0">
                <a:latin typeface="ＭＳ Ｐゴシック" panose="020B0600070205080204" pitchFamily="50" charset="-128"/>
                <a:cs typeface="Times New Roman" panose="02020603050405020304" pitchFamily="18" charset="0"/>
              </a:rPr>
              <a:t>見てみよう。</a:t>
            </a:r>
          </a:p>
          <a:p>
            <a:pPr indent="179705" algn="just">
              <a:spcAft>
                <a:spcPts val="0"/>
              </a:spcAft>
              <a:defRPr/>
            </a:pPr>
            <a:r>
              <a:rPr lang="ja-JP" altLang="ja-JP" sz="2400" b="1" kern="100" dirty="0">
                <a:latin typeface="ＭＳ Ｐゴシック" panose="020B0600070205080204" pitchFamily="50" charset="-128"/>
                <a:cs typeface="Times New Roman" panose="02020603050405020304" pitchFamily="18" charset="0"/>
              </a:rPr>
              <a:t>たとえば、「食べる」と「</a:t>
            </a:r>
            <a:r>
              <a:rPr lang="ja-JP" altLang="ja-JP" sz="2400" b="1" kern="0" dirty="0">
                <a:latin typeface="ＭＳ Ｐゴシック" panose="020B0600070205080204" pitchFamily="50" charset="-128"/>
                <a:cs typeface="Times New Roman" panose="02020603050405020304" pitchFamily="18" charset="0"/>
              </a:rPr>
              <a:t>ご飯を食べる」を例にしよう。</a:t>
            </a: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r>
              <a:rPr lang="ja-JP" altLang="ja-JP" sz="2400" dirty="0"/>
              <a:t>（６</a:t>
            </a:r>
            <a:r>
              <a:rPr lang="en-US" altLang="ja-JP" sz="2400" dirty="0"/>
              <a:t>a</a:t>
            </a:r>
            <a:r>
              <a:rPr lang="ja-JP" altLang="ja-JP" sz="2400" dirty="0" err="1"/>
              <a:t>、</a:t>
            </a:r>
            <a:r>
              <a:rPr lang="ja-JP" altLang="ja-JP" sz="2400" dirty="0"/>
              <a:t>６</a:t>
            </a:r>
            <a:r>
              <a:rPr lang="en-US" altLang="ja-JP" sz="2400" dirty="0"/>
              <a:t>b</a:t>
            </a:r>
            <a:r>
              <a:rPr lang="ja-JP" altLang="ja-JP" sz="2400" dirty="0"/>
              <a:t>）の使い方の中で、「のは」で取り上げられた主語に対して、述語の部分はけっこう自由にできる。たとえば、（６</a:t>
            </a:r>
            <a:r>
              <a:rPr lang="en-US" altLang="ja-JP" sz="2400" dirty="0"/>
              <a:t>a</a:t>
            </a:r>
            <a:r>
              <a:rPr lang="ja-JP" altLang="ja-JP" sz="2400" dirty="0"/>
              <a:t>）の「食べるのは」は次のような構文を作ることができる。</a:t>
            </a:r>
            <a:endParaRPr lang="ja-JP" altLang="ja-JP" sz="2400" b="1" kern="100" dirty="0">
              <a:latin typeface="ＭＳ Ｐゴシック" panose="020B060007020508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E3ECEE2F-B1A2-F5EC-D864-3041B1FE9725}"/>
              </a:ext>
            </a:extLst>
          </p:cNvPr>
          <p:cNvSpPr txBox="1"/>
          <p:nvPr/>
        </p:nvSpPr>
        <p:spPr>
          <a:xfrm>
            <a:off x="1179513" y="2228850"/>
            <a:ext cx="7200900"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６）</a:t>
            </a:r>
            <a:r>
              <a:rPr lang="en-US" altLang="ja-JP" sz="2400" dirty="0"/>
              <a:t>a.</a:t>
            </a:r>
            <a:r>
              <a:rPr lang="ja-JP" altLang="ja-JP" sz="2400" dirty="0"/>
              <a:t>食べる→食べるの（は）</a:t>
            </a:r>
            <a:endParaRPr lang="en-US" altLang="ja-JP" sz="2400" dirty="0"/>
          </a:p>
          <a:p>
            <a:pPr>
              <a:defRPr/>
            </a:pPr>
            <a:r>
              <a:rPr lang="ja-JP" altLang="en-US" sz="2400" dirty="0"/>
              <a:t>　　</a:t>
            </a:r>
            <a:r>
              <a:rPr lang="en-US" altLang="ja-JP" sz="2400" dirty="0"/>
              <a:t>b. </a:t>
            </a:r>
            <a:r>
              <a:rPr lang="ja-JP" altLang="ja-JP" sz="2400" dirty="0"/>
              <a:t>ご飯を食べる→ご飯を食べるの（は）</a:t>
            </a:r>
            <a:r>
              <a:rPr lang="en-US" altLang="ja-JP" sz="2400" dirty="0"/>
              <a:t>      </a:t>
            </a:r>
            <a:endParaRPr lang="ja-JP" altLang="ja-JP" sz="2400" dirty="0"/>
          </a:p>
        </p:txBody>
      </p:sp>
      <p:sp>
        <p:nvSpPr>
          <p:cNvPr id="7" name="テキスト ボックス 6">
            <a:extLst>
              <a:ext uri="{FF2B5EF4-FFF2-40B4-BE49-F238E27FC236}">
                <a16:creationId xmlns:a16="http://schemas.microsoft.com/office/drawing/2014/main" id="{5EE1E5B1-D5D5-5DD4-9572-C281224253E1}"/>
              </a:ext>
            </a:extLst>
          </p:cNvPr>
          <p:cNvSpPr txBox="1"/>
          <p:nvPr/>
        </p:nvSpPr>
        <p:spPr>
          <a:xfrm>
            <a:off x="1179513" y="5013325"/>
            <a:ext cx="7137400"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７</a:t>
            </a:r>
            <a:r>
              <a:rPr lang="ja-JP" altLang="ja-JP" sz="2400" dirty="0"/>
              <a:t>）</a:t>
            </a:r>
            <a:r>
              <a:rPr lang="en-US" altLang="ja-JP" sz="2400" dirty="0"/>
              <a:t>a.</a:t>
            </a:r>
            <a:r>
              <a:rPr lang="ja-JP" altLang="ja-JP" sz="2400" dirty="0"/>
              <a:t>食べるのは田中だ。</a:t>
            </a:r>
            <a:endParaRPr lang="en-US" altLang="ja-JP" sz="2400" dirty="0"/>
          </a:p>
          <a:p>
            <a:pPr>
              <a:defRPr/>
            </a:pPr>
            <a:r>
              <a:rPr lang="en-US" altLang="ja-JP" sz="2400" dirty="0"/>
              <a:t>    </a:t>
            </a:r>
            <a:r>
              <a:rPr lang="ja-JP" altLang="en-US" sz="2400" dirty="0"/>
              <a:t>   </a:t>
            </a:r>
            <a:r>
              <a:rPr lang="en-US" altLang="ja-JP" sz="2400" dirty="0"/>
              <a:t>b.</a:t>
            </a:r>
            <a:r>
              <a:rPr lang="ja-JP" altLang="ja-JP" sz="2400" dirty="0"/>
              <a:t>食べるのはご飯だ。</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29C2485-C660-ABD2-9585-C8621BEAFBF5}"/>
              </a:ext>
            </a:extLst>
          </p:cNvPr>
          <p:cNvSpPr/>
          <p:nvPr/>
        </p:nvSpPr>
        <p:spPr>
          <a:xfrm>
            <a:off x="893763" y="936625"/>
            <a:ext cx="7488237" cy="6000750"/>
          </a:xfrm>
          <a:prstGeom prst="rect">
            <a:avLst/>
          </a:prstGeom>
        </p:spPr>
        <p:txBody>
          <a:bodyPr>
            <a:spAutoFit/>
          </a:bodyPr>
          <a:lstStyle/>
          <a:p>
            <a:pPr indent="179705" algn="just">
              <a:spcAft>
                <a:spcPts val="0"/>
              </a:spcAft>
              <a:defRPr/>
            </a:pPr>
            <a:r>
              <a:rPr lang="ja-JP" altLang="ja-JP" sz="2400" dirty="0"/>
              <a:t>そして、（６</a:t>
            </a:r>
            <a:r>
              <a:rPr lang="en-US" altLang="ja-JP" sz="2400" dirty="0"/>
              <a:t>b</a:t>
            </a:r>
            <a:r>
              <a:rPr lang="ja-JP" altLang="ja-JP" sz="2400" dirty="0"/>
              <a:t>）の「ご飯を食べるのは」は次のような構文ができる。</a:t>
            </a:r>
            <a:endParaRPr lang="en-US" altLang="ja-JP" sz="2400" dirty="0"/>
          </a:p>
          <a:p>
            <a:pPr indent="179705" algn="just">
              <a:spcAft>
                <a:spcPts val="0"/>
              </a:spcAft>
              <a:defRPr/>
            </a:pPr>
            <a:endParaRPr lang="en-US" altLang="ja-JP" sz="2400" dirty="0"/>
          </a:p>
          <a:p>
            <a:pPr indent="179705" algn="just">
              <a:spcAft>
                <a:spcPts val="0"/>
              </a:spcAft>
              <a:defRPr/>
            </a:pPr>
            <a:endParaRPr lang="en-US" altLang="ja-JP" sz="2400" dirty="0"/>
          </a:p>
          <a:p>
            <a:pPr indent="179705" algn="just">
              <a:spcAft>
                <a:spcPts val="0"/>
              </a:spcAft>
              <a:defRPr/>
            </a:pPr>
            <a:endParaRPr lang="en-US" altLang="ja-JP" sz="2400" dirty="0"/>
          </a:p>
          <a:p>
            <a:pPr indent="179705" algn="just">
              <a:spcAft>
                <a:spcPts val="0"/>
              </a:spcAft>
              <a:defRPr/>
            </a:pPr>
            <a:r>
              <a:rPr lang="ja-JP" altLang="ja-JP" sz="2400" dirty="0"/>
              <a:t>例（６</a:t>
            </a:r>
            <a:r>
              <a:rPr lang="en-US" altLang="ja-JP" sz="2400" dirty="0"/>
              <a:t>a</a:t>
            </a:r>
            <a:r>
              <a:rPr lang="ja-JP" altLang="ja-JP" sz="2400" dirty="0"/>
              <a:t>）は、動詞「食べる」を、プラス「の」の形で主語として取り上げられ、例（７</a:t>
            </a:r>
            <a:r>
              <a:rPr lang="en-US" altLang="ja-JP" sz="2400" dirty="0"/>
              <a:t>a</a:t>
            </a:r>
            <a:r>
              <a:rPr lang="ja-JP" altLang="ja-JP" sz="2400" dirty="0"/>
              <a:t>）、（７</a:t>
            </a:r>
            <a:r>
              <a:rPr lang="en-US" altLang="ja-JP" sz="2400" dirty="0"/>
              <a:t>b</a:t>
            </a:r>
            <a:r>
              <a:rPr lang="ja-JP" altLang="ja-JP" sz="2400" dirty="0"/>
              <a:t>）のように、それぞれ、動作の主体、動作の受け手が述語になる文を作ることができる。そして、例（６</a:t>
            </a:r>
            <a:r>
              <a:rPr lang="en-US" altLang="ja-JP" sz="2400" dirty="0"/>
              <a:t>b</a:t>
            </a:r>
            <a:r>
              <a:rPr lang="ja-JP" altLang="ja-JP" sz="2400" dirty="0"/>
              <a:t>）は、述語動詞と目的語の組み合わせ（連語）で、それがプラス「の」の形で主語として取り上げられ、（例８）のように、動作の主体が述語になる文を作ることができる。「ご飯を食べる」という組み合わせの中には、すでに動作の受け手（ご飯）が出ていたので、述語になるものは、動作の主体のみとなる。</a:t>
            </a: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a:p>
            <a:pPr indent="179705" algn="just">
              <a:spcAft>
                <a:spcPts val="0"/>
              </a:spcAft>
              <a:defRPr/>
            </a:pPr>
            <a:endParaRPr lang="en-US" altLang="ja-JP" sz="2400" b="1" kern="0" dirty="0">
              <a:latin typeface="ＭＳ Ｐゴシック" panose="020B060007020508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B0FE485C-AC36-C4A5-BCD6-9672F3B58570}"/>
              </a:ext>
            </a:extLst>
          </p:cNvPr>
          <p:cNvSpPr txBox="1"/>
          <p:nvPr/>
        </p:nvSpPr>
        <p:spPr>
          <a:xfrm>
            <a:off x="1179513" y="2133600"/>
            <a:ext cx="5192712" cy="4603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（８）ご飯を食べるのは田中だ。</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7D9BEAA4-B05C-12B1-CADE-24F261444CAD}"/>
              </a:ext>
            </a:extLst>
          </p:cNvPr>
          <p:cNvSpPr txBox="1"/>
          <p:nvPr/>
        </p:nvSpPr>
        <p:spPr>
          <a:xfrm>
            <a:off x="755650" y="2459038"/>
            <a:ext cx="7859713" cy="23082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（９）</a:t>
            </a:r>
            <a:r>
              <a:rPr lang="en-US" altLang="ja-JP" sz="2400" dirty="0"/>
              <a:t>a.</a:t>
            </a:r>
            <a:r>
              <a:rPr lang="ja-JP" altLang="ja-JP" sz="2400" dirty="0"/>
              <a:t>食べるのは箸だ。（「食べるのに使うのは」という意）</a:t>
            </a:r>
          </a:p>
          <a:p>
            <a:pPr>
              <a:defRPr/>
            </a:pPr>
            <a:r>
              <a:rPr lang="en-US" altLang="ja-JP" sz="2400" dirty="0"/>
              <a:t>          b.</a:t>
            </a:r>
            <a:r>
              <a:rPr lang="ja-JP" altLang="ja-JP" sz="2400" dirty="0"/>
              <a:t>食べるのはあそこの部屋だ。</a:t>
            </a:r>
          </a:p>
          <a:p>
            <a:pPr>
              <a:defRPr/>
            </a:pPr>
            <a:r>
              <a:rPr lang="en-US" altLang="ja-JP" sz="2400" dirty="0"/>
              <a:t>          c.</a:t>
            </a:r>
            <a:r>
              <a:rPr lang="ja-JP" altLang="ja-JP" sz="2400" dirty="0"/>
              <a:t>食べるのは</a:t>
            </a:r>
            <a:r>
              <a:rPr lang="en-US" altLang="ja-JP" sz="2400" dirty="0"/>
              <a:t>3</a:t>
            </a:r>
            <a:r>
              <a:rPr lang="ja-JP" altLang="ja-JP" sz="2400" dirty="0"/>
              <a:t>時からだ。</a:t>
            </a:r>
          </a:p>
          <a:p>
            <a:pPr>
              <a:defRPr/>
            </a:pPr>
            <a:r>
              <a:rPr lang="en-US" altLang="ja-JP" sz="2400" dirty="0"/>
              <a:t>          d.</a:t>
            </a:r>
            <a:r>
              <a:rPr lang="ja-JP" altLang="ja-JP" sz="2400" dirty="0"/>
              <a:t>食べるのは</a:t>
            </a:r>
            <a:r>
              <a:rPr lang="en-US" altLang="ja-JP" sz="2400" dirty="0"/>
              <a:t>1</a:t>
            </a:r>
            <a:r>
              <a:rPr lang="ja-JP" altLang="ja-JP" sz="2400" dirty="0"/>
              <a:t>時間だ。</a:t>
            </a:r>
          </a:p>
          <a:p>
            <a:pPr>
              <a:defRPr/>
            </a:pPr>
            <a:r>
              <a:rPr lang="en-US" altLang="ja-JP" sz="2400" dirty="0"/>
              <a:t>          e.</a:t>
            </a:r>
            <a:r>
              <a:rPr lang="ja-JP" altLang="ja-JP" sz="2400" dirty="0"/>
              <a:t>食べるのは佐藤と一緒だ。</a:t>
            </a:r>
            <a:endParaRPr lang="en-US" altLang="ja-JP" sz="2400" dirty="0"/>
          </a:p>
        </p:txBody>
      </p:sp>
      <p:sp>
        <p:nvSpPr>
          <p:cNvPr id="2" name="正方形/長方形 1">
            <a:extLst>
              <a:ext uri="{FF2B5EF4-FFF2-40B4-BE49-F238E27FC236}">
                <a16:creationId xmlns:a16="http://schemas.microsoft.com/office/drawing/2014/main" id="{E7269FA0-794F-8389-4F0E-1E1DFFC02E12}"/>
              </a:ext>
            </a:extLst>
          </p:cNvPr>
          <p:cNvSpPr/>
          <p:nvPr/>
        </p:nvSpPr>
        <p:spPr>
          <a:xfrm>
            <a:off x="642938" y="1196975"/>
            <a:ext cx="7858125" cy="830263"/>
          </a:xfrm>
          <a:prstGeom prst="rect">
            <a:avLst/>
          </a:prstGeom>
        </p:spPr>
        <p:txBody>
          <a:bodyPr>
            <a:spAutoFit/>
          </a:bodyPr>
          <a:lstStyle/>
          <a:p>
            <a:pPr>
              <a:defRPr/>
            </a:pPr>
            <a:r>
              <a:rPr lang="ja-JP" altLang="ja-JP" sz="2400" dirty="0">
                <a:latin typeface="ＭＳ Ｐゴシック" panose="020B0600070205080204" pitchFamily="50" charset="-128"/>
                <a:cs typeface="Times New Roman" panose="02020603050405020304" pitchFamily="18" charset="0"/>
              </a:rPr>
              <a:t>さらに、日本語では、「動詞＋の（は）」</a:t>
            </a:r>
            <a:r>
              <a:rPr lang="ja-JP" altLang="ja-JP" sz="2400" kern="0" dirty="0">
                <a:latin typeface="ＭＳ Ｐゴシック" panose="020B0600070205080204" pitchFamily="50" charset="-128"/>
                <a:cs typeface="Times New Roman" panose="02020603050405020304" pitchFamily="18" charset="0"/>
              </a:rPr>
              <a:t>の構造は、</a:t>
            </a:r>
            <a:r>
              <a:rPr lang="ja-JP" altLang="ja-JP" sz="2400" dirty="0">
                <a:latin typeface="ＭＳ Ｐゴシック" panose="020B0600070205080204" pitchFamily="50" charset="-128"/>
                <a:cs typeface="Times New Roman" panose="02020603050405020304" pitchFamily="18" charset="0"/>
              </a:rPr>
              <a:t>次のような表現もできる。</a:t>
            </a:r>
            <a:endParaRPr lang="ja-JP" altLang="en-US" sz="2400" dirty="0">
              <a:latin typeface="ＭＳ Ｐゴシック" panose="020B0600070205080204" pitchFamily="50" charset="-128"/>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2BE4574-C327-C1B6-AAA0-631BB9731065}"/>
              </a:ext>
            </a:extLst>
          </p:cNvPr>
          <p:cNvSpPr txBox="1"/>
          <p:nvPr/>
        </p:nvSpPr>
        <p:spPr>
          <a:xfrm>
            <a:off x="642938" y="4292600"/>
            <a:ext cx="7858125"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10</a:t>
            </a:r>
            <a:r>
              <a:rPr lang="ja-JP" altLang="ja-JP" sz="2400" dirty="0"/>
              <a:t>）</a:t>
            </a:r>
            <a:r>
              <a:rPr lang="en-US" altLang="ja-JP" sz="2400" dirty="0"/>
              <a:t>a.</a:t>
            </a:r>
            <a:r>
              <a:rPr lang="ja-JP" altLang="ja-JP" sz="2400" dirty="0"/>
              <a:t>ご飯を食べるのはあそこの部屋だ。</a:t>
            </a:r>
          </a:p>
          <a:p>
            <a:pPr>
              <a:defRPr/>
            </a:pPr>
            <a:r>
              <a:rPr lang="ja-JP" altLang="en-US" sz="2400" dirty="0"/>
              <a:t>　　　</a:t>
            </a:r>
            <a:r>
              <a:rPr lang="en-US" altLang="ja-JP" sz="2400" dirty="0"/>
              <a:t>b.</a:t>
            </a:r>
            <a:r>
              <a:rPr lang="ja-JP" altLang="ja-JP" sz="2400" dirty="0"/>
              <a:t>田中がご飯を食べるのはあそこの部屋だ。</a:t>
            </a:r>
          </a:p>
        </p:txBody>
      </p:sp>
      <p:sp>
        <p:nvSpPr>
          <p:cNvPr id="58371" name="正方形/長方形 1">
            <a:extLst>
              <a:ext uri="{FF2B5EF4-FFF2-40B4-BE49-F238E27FC236}">
                <a16:creationId xmlns:a16="http://schemas.microsoft.com/office/drawing/2014/main" id="{3993E18B-68E0-7482-58AE-98A89FE643C5}"/>
              </a:ext>
            </a:extLst>
          </p:cNvPr>
          <p:cNvSpPr>
            <a:spLocks noChangeArrowheads="1"/>
          </p:cNvSpPr>
          <p:nvPr/>
        </p:nvSpPr>
        <p:spPr bwMode="auto">
          <a:xfrm>
            <a:off x="609600" y="1052513"/>
            <a:ext cx="7859713"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（９</a:t>
            </a:r>
            <a:r>
              <a:rPr lang="en-US" altLang="ja-JP" sz="2400">
                <a:solidFill>
                  <a:schemeClr val="tx1"/>
                </a:solidFill>
                <a:latin typeface="Calibri" panose="020F0502020204030204" pitchFamily="34" charset="0"/>
                <a:ea typeface="ＭＳ Ｐゴシック" panose="020B0600070205080204" pitchFamily="50" charset="-128"/>
              </a:rPr>
              <a:t>a</a:t>
            </a:r>
            <a:r>
              <a:rPr lang="ja-JP" altLang="ja-JP" sz="2400">
                <a:solidFill>
                  <a:schemeClr val="tx1"/>
                </a:solidFill>
                <a:latin typeface="Calibri" panose="020F0502020204030204" pitchFamily="34" charset="0"/>
                <a:ea typeface="ＭＳ Ｐゴシック" panose="020B0600070205080204" pitchFamily="50" charset="-128"/>
              </a:rPr>
              <a:t>～</a:t>
            </a:r>
            <a:r>
              <a:rPr lang="en-US" altLang="ja-JP" sz="2400">
                <a:solidFill>
                  <a:schemeClr val="tx1"/>
                </a:solidFill>
                <a:latin typeface="Calibri" panose="020F0502020204030204" pitchFamily="34" charset="0"/>
                <a:ea typeface="ＭＳ Ｐゴシック" panose="020B0600070205080204" pitchFamily="50" charset="-128"/>
              </a:rPr>
              <a:t>e</a:t>
            </a:r>
            <a:r>
              <a:rPr lang="ja-JP" altLang="ja-JP" sz="2400">
                <a:solidFill>
                  <a:schemeClr val="tx1"/>
                </a:solidFill>
                <a:latin typeface="Calibri" panose="020F0502020204030204" pitchFamily="34" charset="0"/>
                <a:ea typeface="ＭＳ Ｐゴシック" panose="020B0600070205080204" pitchFamily="50" charset="-128"/>
              </a:rPr>
              <a:t>）は、それぞれ、動作を行うための道具、動作の場所、動作の開始時刻、動作の持続時間、そして動作の共起者などを表すものである。これらの表現はすべて問題ないと考えられる。このほかに、動作主体、動作の受け手を入れても、問題ない。例えば、例（９</a:t>
            </a:r>
            <a:r>
              <a:rPr lang="en-US" altLang="ja-JP" sz="2400">
                <a:solidFill>
                  <a:schemeClr val="tx1"/>
                </a:solidFill>
                <a:latin typeface="Calibri" panose="020F0502020204030204" pitchFamily="34" charset="0"/>
                <a:ea typeface="ＭＳ Ｐゴシック" panose="020B0600070205080204" pitchFamily="50" charset="-128"/>
              </a:rPr>
              <a:t>b</a:t>
            </a:r>
            <a:r>
              <a:rPr lang="ja-JP" altLang="ja-JP" sz="2400">
                <a:solidFill>
                  <a:schemeClr val="tx1"/>
                </a:solidFill>
                <a:latin typeface="Calibri" panose="020F0502020204030204" pitchFamily="34" charset="0"/>
                <a:ea typeface="ＭＳ Ｐゴシック" panose="020B0600070205080204" pitchFamily="50" charset="-128"/>
              </a:rPr>
              <a:t>）の「食べるのはあそこの部屋だ」に受け手をいれたり、仕手を入れたりして、次の（</a:t>
            </a:r>
            <a:r>
              <a:rPr lang="en-US" altLang="ja-JP" sz="2400">
                <a:solidFill>
                  <a:schemeClr val="tx1"/>
                </a:solidFill>
                <a:latin typeface="Calibri" panose="020F0502020204030204" pitchFamily="34" charset="0"/>
                <a:ea typeface="ＭＳ Ｐゴシック" panose="020B0600070205080204" pitchFamily="50" charset="-128"/>
              </a:rPr>
              <a:t>10a</a:t>
            </a:r>
            <a:r>
              <a:rPr lang="ja-JP" altLang="ja-JP" sz="2400">
                <a:solidFill>
                  <a:schemeClr val="tx1"/>
                </a:solidFill>
                <a:latin typeface="Calibri" panose="020F0502020204030204" pitchFamily="34" charset="0"/>
                <a:ea typeface="ＭＳ Ｐゴシック" panose="020B0600070205080204" pitchFamily="50" charset="-128"/>
              </a:rPr>
              <a:t>）と（</a:t>
            </a:r>
            <a:r>
              <a:rPr lang="en-US" altLang="ja-JP" sz="2400">
                <a:solidFill>
                  <a:schemeClr val="tx1"/>
                </a:solidFill>
                <a:latin typeface="Calibri" panose="020F0502020204030204" pitchFamily="34" charset="0"/>
                <a:ea typeface="ＭＳ Ｐゴシック" panose="020B0600070205080204" pitchFamily="50" charset="-128"/>
              </a:rPr>
              <a:t>10b</a:t>
            </a:r>
            <a:r>
              <a:rPr lang="ja-JP" altLang="ja-JP" sz="2400">
                <a:solidFill>
                  <a:schemeClr val="tx1"/>
                </a:solidFill>
                <a:latin typeface="Calibri" panose="020F0502020204030204" pitchFamily="34" charset="0"/>
                <a:ea typeface="ＭＳ Ｐゴシック" panose="020B0600070205080204" pitchFamily="50" charset="-128"/>
              </a:rPr>
              <a:t>）に直しても、全然問題はない。</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0904D87-6F62-6B6F-3861-4688E266F142}"/>
              </a:ext>
            </a:extLst>
          </p:cNvPr>
          <p:cNvSpPr txBox="1"/>
          <p:nvPr/>
        </p:nvSpPr>
        <p:spPr>
          <a:xfrm>
            <a:off x="827088" y="3284538"/>
            <a:ext cx="4075112"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11</a:t>
            </a:r>
            <a:r>
              <a:rPr lang="zh-CN" altLang="ja-JP" sz="2400" dirty="0"/>
              <a:t>）</a:t>
            </a:r>
            <a:r>
              <a:rPr lang="en-US" altLang="ja-JP" sz="2400" dirty="0"/>
              <a:t>a.</a:t>
            </a:r>
            <a:r>
              <a:rPr lang="zh-CN" altLang="ja-JP" sz="2400" dirty="0"/>
              <a:t>吃的是田中。</a:t>
            </a:r>
            <a:endParaRPr lang="ja-JP" altLang="ja-JP" sz="2400" dirty="0"/>
          </a:p>
          <a:p>
            <a:pPr>
              <a:defRPr/>
            </a:pPr>
            <a:r>
              <a:rPr lang="ja-JP" altLang="en-US" sz="2400" dirty="0"/>
              <a:t>　　</a:t>
            </a:r>
            <a:r>
              <a:rPr lang="en-US" altLang="ja-JP" sz="2400" dirty="0"/>
              <a:t>b.</a:t>
            </a:r>
            <a:r>
              <a:rPr lang="zh-CN" altLang="ja-JP" sz="2400" dirty="0"/>
              <a:t>吃的是米饭。</a:t>
            </a:r>
            <a:endParaRPr lang="ja-JP" altLang="ja-JP" sz="2400" dirty="0"/>
          </a:p>
          <a:p>
            <a:pPr>
              <a:defRPr/>
            </a:pPr>
            <a:r>
              <a:rPr lang="en-US" altLang="ja-JP" sz="2400" dirty="0"/>
              <a:t>       c.</a:t>
            </a:r>
            <a:r>
              <a:rPr lang="ja-JP" altLang="ja-JP" sz="2400" dirty="0"/>
              <a:t>吃米饭的是田中。</a:t>
            </a:r>
          </a:p>
        </p:txBody>
      </p:sp>
      <p:sp>
        <p:nvSpPr>
          <p:cNvPr id="59395" name="正方形/長方形 1">
            <a:extLst>
              <a:ext uri="{FF2B5EF4-FFF2-40B4-BE49-F238E27FC236}">
                <a16:creationId xmlns:a16="http://schemas.microsoft.com/office/drawing/2014/main" id="{1D0D9F93-B924-4AFA-5448-D99CFBC33E04}"/>
              </a:ext>
            </a:extLst>
          </p:cNvPr>
          <p:cNvSpPr>
            <a:spLocks noChangeArrowheads="1"/>
          </p:cNvSpPr>
          <p:nvPr/>
        </p:nvSpPr>
        <p:spPr bwMode="auto">
          <a:xfrm>
            <a:off x="642938" y="1174750"/>
            <a:ext cx="78581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もし、学生たちが学習段階で、日本語の「動詞＋の」の中国語訳は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～动词＋的</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である、と習っていれば、上記の日本語の用例を中国語に訳すときに、（７</a:t>
            </a:r>
            <a:r>
              <a:rPr lang="en-US" altLang="ja-JP" sz="2400">
                <a:solidFill>
                  <a:schemeClr val="tx1"/>
                </a:solidFill>
                <a:latin typeface="Calibri" panose="020F0502020204030204" pitchFamily="34" charset="0"/>
                <a:ea typeface="ＭＳ Ｐゴシック" panose="020B0600070205080204" pitchFamily="50" charset="-128"/>
              </a:rPr>
              <a:t>a</a:t>
            </a:r>
            <a:r>
              <a:rPr lang="ja-JP" altLang="ja-JP" sz="2400">
                <a:solidFill>
                  <a:schemeClr val="tx1"/>
                </a:solidFill>
                <a:latin typeface="Calibri" panose="020F0502020204030204" pitchFamily="34" charset="0"/>
                <a:ea typeface="ＭＳ Ｐゴシック" panose="020B0600070205080204" pitchFamily="50" charset="-128"/>
              </a:rPr>
              <a:t>）、（７</a:t>
            </a:r>
            <a:r>
              <a:rPr lang="en-US" altLang="ja-JP" sz="2400">
                <a:solidFill>
                  <a:schemeClr val="tx1"/>
                </a:solidFill>
                <a:latin typeface="Calibri" panose="020F0502020204030204" pitchFamily="34" charset="0"/>
                <a:ea typeface="ＭＳ Ｐゴシック" panose="020B0600070205080204" pitchFamily="50" charset="-128"/>
              </a:rPr>
              <a:t>b</a:t>
            </a:r>
            <a:r>
              <a:rPr lang="ja-JP" altLang="ja-JP" sz="2400">
                <a:solidFill>
                  <a:schemeClr val="tx1"/>
                </a:solidFill>
                <a:latin typeface="Calibri" panose="020F0502020204030204" pitchFamily="34" charset="0"/>
                <a:ea typeface="ＭＳ Ｐゴシック" panose="020B0600070205080204" pitchFamily="50" charset="-128"/>
              </a:rPr>
              <a:t>）及び（８）はそのまま、次のように中国語に訳すことができる。</a:t>
            </a: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ja-JP" altLang="ja-JP" sz="2400">
              <a:solidFill>
                <a:schemeClr val="tx1"/>
              </a:solidFill>
              <a:latin typeface="Calibri" panose="020F0502020204030204" pitchFamily="34" charset="0"/>
              <a:ea typeface="ＭＳ Ｐゴシック" panose="020B0600070205080204"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4A7121-C97C-E542-8F0E-51F60FF898F5}"/>
              </a:ext>
            </a:extLst>
          </p:cNvPr>
          <p:cNvSpPr>
            <a:spLocks noGrp="1"/>
          </p:cNvSpPr>
          <p:nvPr>
            <p:ph type="title"/>
          </p:nvPr>
        </p:nvSpPr>
        <p:spPr>
          <a:xfrm>
            <a:off x="1116013" y="623888"/>
            <a:ext cx="7418387" cy="573087"/>
          </a:xfrm>
        </p:spPr>
        <p:txBody>
          <a:bodyPr rtlCol="0">
            <a:normAutofit fontScale="90000"/>
          </a:bodyPr>
          <a:lstStyle/>
          <a:p>
            <a:pPr eaLnBrk="1" fontAlgn="auto" hangingPunct="1">
              <a:spcAft>
                <a:spcPts val="0"/>
              </a:spcAft>
              <a:defRPr/>
            </a:pPr>
            <a:r>
              <a:rPr lang="ja-JP" altLang="ja-JP" sz="3200" b="1" dirty="0">
                <a:solidFill>
                  <a:schemeClr val="tx1">
                    <a:lumMod val="85000"/>
                    <a:lumOff val="15000"/>
                  </a:schemeClr>
                </a:solidFill>
              </a:rPr>
              <a:t>第１章</a:t>
            </a:r>
            <a:r>
              <a:rPr lang="ja-JP" altLang="ja-JP" sz="3200" dirty="0">
                <a:solidFill>
                  <a:schemeClr val="tx1">
                    <a:lumMod val="85000"/>
                    <a:lumOff val="15000"/>
                  </a:schemeClr>
                </a:solidFill>
              </a:rPr>
              <a:t>　中国語翻訳法に関する予備知識</a:t>
            </a:r>
            <a:endParaRPr lang="ja-JP" altLang="en-US" dirty="0">
              <a:solidFill>
                <a:schemeClr val="tx1">
                  <a:lumMod val="85000"/>
                  <a:lumOff val="15000"/>
                </a:schemeClr>
              </a:solidFill>
            </a:endParaRPr>
          </a:p>
        </p:txBody>
      </p:sp>
      <p:sp>
        <p:nvSpPr>
          <p:cNvPr id="23555" name="コンテンツ プレースホルダー 2">
            <a:extLst>
              <a:ext uri="{FF2B5EF4-FFF2-40B4-BE49-F238E27FC236}">
                <a16:creationId xmlns:a16="http://schemas.microsoft.com/office/drawing/2014/main" id="{D51B0C7A-C5A4-19D4-9E39-2F7C4954BA8B}"/>
              </a:ext>
            </a:extLst>
          </p:cNvPr>
          <p:cNvSpPr>
            <a:spLocks noGrp="1"/>
          </p:cNvSpPr>
          <p:nvPr>
            <p:ph idx="1"/>
          </p:nvPr>
        </p:nvSpPr>
        <p:spPr>
          <a:xfrm>
            <a:off x="482600" y="1341438"/>
            <a:ext cx="8229600" cy="5327650"/>
          </a:xfrm>
        </p:spPr>
        <p:txBody>
          <a:bodyPr/>
          <a:lstStyle/>
          <a:p>
            <a:pPr marL="0" indent="0" eaLnBrk="1" hangingPunct="1">
              <a:buFont typeface="Wingdings 3" panose="05040102010807070707" pitchFamily="18" charset="2"/>
              <a:buNone/>
            </a:pPr>
            <a:r>
              <a:rPr lang="ja-JP" altLang="en-US" sz="2400"/>
              <a:t>　</a:t>
            </a:r>
            <a:r>
              <a:rPr lang="ja-JP" altLang="ja-JP" sz="2400"/>
              <a:t>私が担当した授業は、大学院の授業と学部の授業の両方である。ここでは、主に学部生の授業すなわち「中国語翻訳法」の講義でぶつかった問題を提起し、その解決策を、実際の授業のプロセスを通して、ご紹介することとする。サブタイトルは、「中日対照言語学研究からのアプローチ」となっているが、これは、講義の指導の一つの理念が貫かれているからである。すなわち、講義では、ただ日本語の原文を、中国語訳例を示すだけにとどまらず、なぜ中国語でそうしなければならないのか、という、いわゆる「そうであるべきことを知るばかりでなく、なぜそうであるべきかをも知らなければならない」（“不光知其然，而且知其所以然”）ということも教えているからである。中日対照言語学研究の視点で学生を指導していれば、より良い教育成果ができるという考えがあるからである。</a:t>
            </a:r>
            <a:endParaRPr lang="ja-JP" altLang="en-US"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67E77392-2066-4BBC-20A9-7CCFDBBF0646}"/>
              </a:ext>
            </a:extLst>
          </p:cNvPr>
          <p:cNvSpPr txBox="1"/>
          <p:nvPr/>
        </p:nvSpPr>
        <p:spPr>
          <a:xfrm>
            <a:off x="1258888" y="4149725"/>
            <a:ext cx="5113337" cy="23082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12</a:t>
            </a:r>
            <a:r>
              <a:rPr lang="ja-JP" altLang="ja-JP" sz="2400" dirty="0"/>
              <a:t>）</a:t>
            </a:r>
            <a:r>
              <a:rPr lang="en-US" altLang="ja-JP" sz="2400" dirty="0"/>
              <a:t>a.</a:t>
            </a:r>
            <a:r>
              <a:rPr lang="ja-JP" altLang="ja-JP" sz="2400" dirty="0"/>
              <a:t>＊吃的是筷子。</a:t>
            </a:r>
          </a:p>
          <a:p>
            <a:pPr>
              <a:defRPr/>
            </a:pPr>
            <a:r>
              <a:rPr lang="en-US" altLang="ja-JP" sz="2400" dirty="0"/>
              <a:t>           b.</a:t>
            </a:r>
            <a:r>
              <a:rPr lang="zh-CN" altLang="ja-JP" sz="2400" dirty="0"/>
              <a:t>＊吃的是那间屋子。</a:t>
            </a:r>
            <a:endParaRPr lang="ja-JP" altLang="ja-JP" sz="2400" dirty="0"/>
          </a:p>
          <a:p>
            <a:pPr>
              <a:defRPr/>
            </a:pPr>
            <a:r>
              <a:rPr lang="en-US" altLang="ja-JP" sz="2400" dirty="0"/>
              <a:t>           c.</a:t>
            </a:r>
            <a:r>
              <a:rPr lang="zh-CN" altLang="ja-JP" sz="2400" dirty="0"/>
              <a:t>＊吃的是</a:t>
            </a:r>
            <a:r>
              <a:rPr lang="en-US" altLang="ja-JP" sz="2400" dirty="0"/>
              <a:t>3</a:t>
            </a:r>
            <a:r>
              <a:rPr lang="zh-CN" altLang="ja-JP" sz="2400" dirty="0"/>
              <a:t>点。</a:t>
            </a:r>
            <a:endParaRPr lang="ja-JP" altLang="ja-JP" sz="2400" dirty="0"/>
          </a:p>
          <a:p>
            <a:pPr>
              <a:defRPr/>
            </a:pPr>
            <a:r>
              <a:rPr lang="en-US" altLang="ja-JP" sz="2400" dirty="0"/>
              <a:t>           d.</a:t>
            </a:r>
            <a:r>
              <a:rPr lang="zh-CN" altLang="ja-JP" sz="2400" dirty="0"/>
              <a:t>＊吃的是</a:t>
            </a:r>
            <a:r>
              <a:rPr lang="en-US" altLang="ja-JP" sz="2400" dirty="0"/>
              <a:t>3</a:t>
            </a:r>
            <a:r>
              <a:rPr lang="zh-CN" altLang="ja-JP" sz="2400" dirty="0"/>
              <a:t>个小时。</a:t>
            </a:r>
            <a:endParaRPr lang="ja-JP" altLang="ja-JP" sz="2400" dirty="0"/>
          </a:p>
          <a:p>
            <a:pPr>
              <a:defRPr/>
            </a:pPr>
            <a:r>
              <a:rPr lang="en-US" altLang="ja-JP" sz="2400" dirty="0"/>
              <a:t>           e.</a:t>
            </a:r>
            <a:r>
              <a:rPr lang="zh-CN" altLang="ja-JP" sz="2400" dirty="0"/>
              <a:t>＊吃的是和佐藤一起。</a:t>
            </a:r>
            <a:endParaRPr lang="ja-JP" altLang="ja-JP" sz="2400" dirty="0"/>
          </a:p>
          <a:p>
            <a:pPr>
              <a:defRPr/>
            </a:pPr>
            <a:r>
              <a:rPr lang="ja-JP" altLang="ja-JP" sz="2400" dirty="0"/>
              <a:t>＊は非文を示す。</a:t>
            </a:r>
          </a:p>
        </p:txBody>
      </p:sp>
      <p:sp>
        <p:nvSpPr>
          <p:cNvPr id="60419" name="正方形/長方形 1">
            <a:extLst>
              <a:ext uri="{FF2B5EF4-FFF2-40B4-BE49-F238E27FC236}">
                <a16:creationId xmlns:a16="http://schemas.microsoft.com/office/drawing/2014/main" id="{9ECA18A2-1FF8-3C19-1576-43E1696AE99E}"/>
              </a:ext>
            </a:extLst>
          </p:cNvPr>
          <p:cNvSpPr>
            <a:spLocks noChangeArrowheads="1"/>
          </p:cNvSpPr>
          <p:nvPr/>
        </p:nvSpPr>
        <p:spPr bwMode="auto">
          <a:xfrm>
            <a:off x="620713" y="620713"/>
            <a:ext cx="7859712"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例（</a:t>
            </a:r>
            <a:r>
              <a:rPr lang="en-US" altLang="ja-JP" sz="2400">
                <a:solidFill>
                  <a:schemeClr val="tx1"/>
                </a:solidFill>
                <a:latin typeface="Calibri" panose="020F0502020204030204" pitchFamily="34" charset="0"/>
                <a:ea typeface="ＭＳ Ｐゴシック" panose="020B0600070205080204" pitchFamily="50" charset="-128"/>
              </a:rPr>
              <a:t>11a</a:t>
            </a:r>
            <a:r>
              <a:rPr lang="ja-JP" altLang="ja-JP" sz="2400">
                <a:solidFill>
                  <a:schemeClr val="tx1"/>
                </a:solidFill>
                <a:latin typeface="Calibri" panose="020F0502020204030204" pitchFamily="34" charset="0"/>
                <a:ea typeface="ＭＳ Ｐゴシック" panose="020B0600070205080204" pitchFamily="50" charset="-128"/>
              </a:rPr>
              <a:t>）、（</a:t>
            </a:r>
            <a:r>
              <a:rPr lang="en-US" altLang="ja-JP" sz="2400">
                <a:solidFill>
                  <a:schemeClr val="tx1"/>
                </a:solidFill>
                <a:latin typeface="Calibri" panose="020F0502020204030204" pitchFamily="34" charset="0"/>
                <a:ea typeface="ＭＳ Ｐゴシック" panose="020B0600070205080204" pitchFamily="50" charset="-128"/>
              </a:rPr>
              <a:t>11b</a:t>
            </a:r>
            <a:r>
              <a:rPr lang="ja-JP" altLang="ja-JP" sz="2400">
                <a:solidFill>
                  <a:schemeClr val="tx1"/>
                </a:solidFill>
                <a:latin typeface="Calibri" panose="020F0502020204030204" pitchFamily="34" charset="0"/>
                <a:ea typeface="ＭＳ Ｐゴシック" panose="020B0600070205080204" pitchFamily="50" charset="-128"/>
              </a:rPr>
              <a:t>）はそれぞれ動作の主体、動作の受け手が述語になる文である。例（</a:t>
            </a:r>
            <a:r>
              <a:rPr lang="en-US" altLang="ja-JP" sz="2400">
                <a:solidFill>
                  <a:schemeClr val="tx1"/>
                </a:solidFill>
                <a:latin typeface="Calibri" panose="020F0502020204030204" pitchFamily="34" charset="0"/>
                <a:ea typeface="ＭＳ Ｐゴシック" panose="020B0600070205080204" pitchFamily="50" charset="-128"/>
              </a:rPr>
              <a:t>11c</a:t>
            </a:r>
            <a:r>
              <a:rPr lang="ja-JP" altLang="ja-JP" sz="2400">
                <a:solidFill>
                  <a:schemeClr val="tx1"/>
                </a:solidFill>
                <a:latin typeface="Calibri" panose="020F0502020204030204" pitchFamily="34" charset="0"/>
                <a:ea typeface="ＭＳ Ｐゴシック" panose="020B0600070205080204" pitchFamily="50" charset="-128"/>
              </a:rPr>
              <a:t>）は、「の」の前の部分は、動作の受け手が入る「ご飯を食べる」というイベント全体を示したもので、述語の部分は、動作主が示される表現である。これらの表現は、そのまま、中国語の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～＋的（是）～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の形で訳すことができる。しかし、これら以外の例は、このような訳し方をすることができない。つまり、（９</a:t>
            </a:r>
            <a:r>
              <a:rPr lang="en-US" altLang="ja-JP" sz="2400">
                <a:solidFill>
                  <a:schemeClr val="tx1"/>
                </a:solidFill>
                <a:latin typeface="Calibri" panose="020F0502020204030204" pitchFamily="34" charset="0"/>
                <a:ea typeface="ＭＳ Ｐゴシック" panose="020B0600070205080204" pitchFamily="50" charset="-128"/>
              </a:rPr>
              <a:t>a</a:t>
            </a:r>
            <a:r>
              <a:rPr lang="ja-JP" altLang="ja-JP" sz="2400">
                <a:solidFill>
                  <a:schemeClr val="tx1"/>
                </a:solidFill>
                <a:latin typeface="Calibri" panose="020F0502020204030204" pitchFamily="34" charset="0"/>
                <a:ea typeface="ＭＳ Ｐゴシック" panose="020B0600070205080204" pitchFamily="50" charset="-128"/>
              </a:rPr>
              <a:t>～</a:t>
            </a:r>
            <a:r>
              <a:rPr lang="en-US" altLang="ja-JP" sz="2400">
                <a:solidFill>
                  <a:schemeClr val="tx1"/>
                </a:solidFill>
                <a:latin typeface="Calibri" panose="020F0502020204030204" pitchFamily="34" charset="0"/>
                <a:ea typeface="ＭＳ Ｐゴシック" panose="020B0600070205080204" pitchFamily="50" charset="-128"/>
              </a:rPr>
              <a:t>e</a:t>
            </a:r>
            <a:r>
              <a:rPr lang="ja-JP" altLang="ja-JP" sz="2400">
                <a:solidFill>
                  <a:schemeClr val="tx1"/>
                </a:solidFill>
                <a:latin typeface="Calibri" panose="020F0502020204030204" pitchFamily="34" charset="0"/>
                <a:ea typeface="ＭＳ Ｐゴシック" panose="020B0600070205080204" pitchFamily="50" charset="-128"/>
              </a:rPr>
              <a:t>）の例は、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～的（是）～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を使って、次のように直した中国語は、すべて非文である。</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3C703657-4871-B444-1DAF-A4599364B4CD}"/>
              </a:ext>
            </a:extLst>
          </p:cNvPr>
          <p:cNvSpPr txBox="1"/>
          <p:nvPr/>
        </p:nvSpPr>
        <p:spPr>
          <a:xfrm>
            <a:off x="827088" y="4508500"/>
            <a:ext cx="547370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13</a:t>
            </a:r>
            <a:r>
              <a:rPr lang="ja-JP" altLang="ja-JP" sz="2400" dirty="0"/>
              <a:t>）</a:t>
            </a:r>
            <a:r>
              <a:rPr lang="en-US" altLang="ja-JP" sz="2400" dirty="0"/>
              <a:t>a.</a:t>
            </a:r>
            <a:r>
              <a:rPr lang="ja-JP" altLang="ja-JP" sz="2400" dirty="0"/>
              <a:t>食べるのが好きだ。</a:t>
            </a:r>
          </a:p>
          <a:p>
            <a:pPr>
              <a:defRPr/>
            </a:pPr>
            <a:r>
              <a:rPr lang="en-US" altLang="ja-JP" sz="2400" dirty="0"/>
              <a:t>   </a:t>
            </a:r>
            <a:r>
              <a:rPr lang="ja-JP" altLang="ja-JP" sz="2400" dirty="0"/>
              <a:t>　</a:t>
            </a:r>
            <a:r>
              <a:rPr lang="en-US" altLang="ja-JP" sz="2400" dirty="0"/>
              <a:t>  </a:t>
            </a:r>
            <a:r>
              <a:rPr lang="ja-JP" altLang="ja-JP" sz="2400" dirty="0"/>
              <a:t> </a:t>
            </a:r>
            <a:r>
              <a:rPr lang="en-US" altLang="ja-JP" sz="2400" dirty="0"/>
              <a:t>  b.</a:t>
            </a:r>
            <a:r>
              <a:rPr lang="ja-JP" altLang="ja-JP" sz="2400" dirty="0"/>
              <a:t>食べるのを忘れる。</a:t>
            </a:r>
          </a:p>
        </p:txBody>
      </p:sp>
      <p:sp>
        <p:nvSpPr>
          <p:cNvPr id="61443" name="正方形/長方形 1">
            <a:extLst>
              <a:ext uri="{FF2B5EF4-FFF2-40B4-BE49-F238E27FC236}">
                <a16:creationId xmlns:a16="http://schemas.microsoft.com/office/drawing/2014/main" id="{DA4173A2-93C5-6200-8272-A675A7FA05FC}"/>
              </a:ext>
            </a:extLst>
          </p:cNvPr>
          <p:cNvSpPr>
            <a:spLocks noChangeArrowheads="1"/>
          </p:cNvSpPr>
          <p:nvPr/>
        </p:nvSpPr>
        <p:spPr bwMode="auto">
          <a:xfrm>
            <a:off x="642938" y="1174750"/>
            <a:ext cx="78581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lgn="just">
              <a:spcBef>
                <a:spcPct val="0"/>
              </a:spcBef>
              <a:buClrTx/>
              <a:buFontTx/>
              <a:buNone/>
            </a:pPr>
            <a:r>
              <a:rPr lang="en-US" altLang="ja-JP"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これは日本語の「動詞＋の」は動作の主体、動作の受け手以外に、動作を行うための道具、場所、時刻、時間、動作の相手（共起者）などすべてを表すことができるのに対して、中国の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动词＋的</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は上記の（</a:t>
            </a:r>
            <a:r>
              <a:rPr lang="en-US" altLang="ja-JP" sz="2400">
                <a:solidFill>
                  <a:schemeClr val="tx1"/>
                </a:solidFill>
                <a:latin typeface="Calibri" panose="020F0502020204030204" pitchFamily="34" charset="0"/>
                <a:ea typeface="ＭＳ Ｐゴシック" panose="020B0600070205080204" pitchFamily="50" charset="-128"/>
              </a:rPr>
              <a:t>11a</a:t>
            </a:r>
            <a:r>
              <a:rPr lang="ja-JP" altLang="ja-JP" sz="2400">
                <a:solidFill>
                  <a:schemeClr val="tx1"/>
                </a:solidFill>
                <a:latin typeface="Calibri" panose="020F0502020204030204" pitchFamily="34" charset="0"/>
                <a:ea typeface="ＭＳ Ｐゴシック" panose="020B0600070205080204" pitchFamily="50" charset="-128"/>
              </a:rPr>
              <a:t>～</a:t>
            </a:r>
            <a:r>
              <a:rPr lang="en-US" altLang="ja-JP" sz="2400">
                <a:solidFill>
                  <a:schemeClr val="tx1"/>
                </a:solidFill>
                <a:latin typeface="Calibri" panose="020F0502020204030204" pitchFamily="34" charset="0"/>
                <a:ea typeface="ＭＳ Ｐゴシック" panose="020B0600070205080204" pitchFamily="50" charset="-128"/>
              </a:rPr>
              <a:t>c</a:t>
            </a:r>
            <a:r>
              <a:rPr lang="ja-JP" altLang="ja-JP" sz="2400">
                <a:solidFill>
                  <a:schemeClr val="tx1"/>
                </a:solidFill>
                <a:latin typeface="Calibri" panose="020F0502020204030204" pitchFamily="34" charset="0"/>
                <a:ea typeface="ＭＳ Ｐゴシック" panose="020B0600070205080204" pitchFamily="50" charset="-128"/>
              </a:rPr>
              <a:t>）のように、動作の主体、動作の受け手以外は、この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～的（是）～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の中に入れない。</a:t>
            </a:r>
          </a:p>
          <a:p>
            <a:pPr algn="just">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さらに、日本語の場合、例えば例（６</a:t>
            </a:r>
            <a:r>
              <a:rPr lang="en-US" altLang="ja-JP" sz="2400">
                <a:solidFill>
                  <a:schemeClr val="tx1"/>
                </a:solidFill>
                <a:latin typeface="Calibri" panose="020F0502020204030204" pitchFamily="34" charset="0"/>
                <a:ea typeface="ＭＳ Ｐゴシック" panose="020B0600070205080204" pitchFamily="50" charset="-128"/>
              </a:rPr>
              <a:t>a</a:t>
            </a:r>
            <a:r>
              <a:rPr lang="ja-JP" altLang="ja-JP" sz="2400">
                <a:solidFill>
                  <a:schemeClr val="tx1"/>
                </a:solidFill>
                <a:latin typeface="Calibri" panose="020F0502020204030204" pitchFamily="34" charset="0"/>
                <a:ea typeface="ＭＳ Ｐゴシック" panose="020B0600070205080204" pitchFamily="50" charset="-128"/>
              </a:rPr>
              <a:t>）の「食べるの」は次のような使い方もできる。</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03CEF2D6-C733-A398-E567-24B950CF17CB}"/>
              </a:ext>
            </a:extLst>
          </p:cNvPr>
          <p:cNvSpPr txBox="1"/>
          <p:nvPr/>
        </p:nvSpPr>
        <p:spPr>
          <a:xfrm>
            <a:off x="642938" y="3573463"/>
            <a:ext cx="6881812"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14</a:t>
            </a:r>
            <a:r>
              <a:rPr lang="zh-CN" altLang="ja-JP" sz="2400" dirty="0"/>
              <a:t>）</a:t>
            </a:r>
            <a:r>
              <a:rPr lang="en-US" altLang="ja-JP" sz="2400" dirty="0"/>
              <a:t>a.</a:t>
            </a:r>
            <a:r>
              <a:rPr lang="zh-CN" altLang="ja-JP" sz="2400" dirty="0"/>
              <a:t>＊喜欢吃的。</a:t>
            </a:r>
            <a:endParaRPr lang="ja-JP" altLang="ja-JP" sz="2400" dirty="0"/>
          </a:p>
          <a:p>
            <a:pPr>
              <a:defRPr/>
            </a:pPr>
            <a:r>
              <a:rPr lang="ja-JP" altLang="en-US" sz="2400" dirty="0"/>
              <a:t>　　</a:t>
            </a:r>
            <a:r>
              <a:rPr lang="en-US" altLang="ja-JP" sz="2400" dirty="0"/>
              <a:t>b.</a:t>
            </a:r>
            <a:r>
              <a:rPr lang="zh-CN" altLang="ja-JP" sz="2400" dirty="0"/>
              <a:t>＊忘记吃的。</a:t>
            </a:r>
            <a:endParaRPr lang="ja-JP" altLang="ja-JP" sz="2400" dirty="0"/>
          </a:p>
          <a:p>
            <a:pPr>
              <a:defRPr/>
            </a:pPr>
            <a:r>
              <a:rPr lang="ja-JP" altLang="ja-JP" sz="2400" dirty="0"/>
              <a:t>　</a:t>
            </a:r>
            <a:r>
              <a:rPr lang="en-US" altLang="ja-JP" sz="2400" dirty="0"/>
              <a:t>“</a:t>
            </a:r>
            <a:r>
              <a:rPr lang="ja-JP" altLang="ja-JP" sz="2400" dirty="0"/>
              <a:t>吃的</a:t>
            </a:r>
            <a:r>
              <a:rPr lang="en-US" altLang="ja-JP" sz="2400" dirty="0"/>
              <a:t>”</a:t>
            </a:r>
            <a:r>
              <a:rPr lang="ja-JP" altLang="ja-JP" sz="2400" dirty="0"/>
              <a:t>は「食べ物」を示す場合は別である。</a:t>
            </a:r>
          </a:p>
        </p:txBody>
      </p:sp>
      <p:sp>
        <p:nvSpPr>
          <p:cNvPr id="62467" name="正方形/長方形 1">
            <a:extLst>
              <a:ext uri="{FF2B5EF4-FFF2-40B4-BE49-F238E27FC236}">
                <a16:creationId xmlns:a16="http://schemas.microsoft.com/office/drawing/2014/main" id="{809F4ABD-9701-62EC-6874-E14C40B4687F}"/>
              </a:ext>
            </a:extLst>
          </p:cNvPr>
          <p:cNvSpPr>
            <a:spLocks noChangeArrowheads="1"/>
          </p:cNvSpPr>
          <p:nvPr/>
        </p:nvSpPr>
        <p:spPr bwMode="auto">
          <a:xfrm>
            <a:off x="642938" y="1174750"/>
            <a:ext cx="78581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というのは、日本語の「動詞＋の」は、動詞の表す動作の名詞化の役割であり、つまり、「動詞＋の（いわゆる形式名詞）」は一つの動作名詞となるので、動作そのものを指すことになる。これらも</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～的（是）～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を用いて中国語に訳すと、非文になる。</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コンテンツ プレースホルダー 2">
            <a:extLst>
              <a:ext uri="{FF2B5EF4-FFF2-40B4-BE49-F238E27FC236}">
                <a16:creationId xmlns:a16="http://schemas.microsoft.com/office/drawing/2014/main" id="{178A826D-A709-B8B6-A9AC-78EF0D0EFBD5}"/>
              </a:ext>
            </a:extLst>
          </p:cNvPr>
          <p:cNvSpPr>
            <a:spLocks noGrp="1"/>
          </p:cNvSpPr>
          <p:nvPr>
            <p:ph idx="1"/>
          </p:nvPr>
        </p:nvSpPr>
        <p:spPr>
          <a:xfrm>
            <a:off x="539750" y="1052513"/>
            <a:ext cx="8229600" cy="5434012"/>
          </a:xfrm>
        </p:spPr>
        <p:txBody>
          <a:bodyPr/>
          <a:lstStyle/>
          <a:p>
            <a:pPr marL="0" indent="0" eaLnBrk="1" hangingPunct="1">
              <a:buFont typeface="Wingdings 3" panose="05040102010807070707" pitchFamily="18" charset="2"/>
              <a:buNone/>
            </a:pPr>
            <a:r>
              <a:rPr lang="ja-JP" altLang="en-US" sz="2400"/>
              <a:t>　</a:t>
            </a:r>
            <a:r>
              <a:rPr lang="ja-JP" altLang="ja-JP" sz="2400"/>
              <a:t>中国語においては、「結合価」（中国語では“配价（理论）”）の研究結果によれば、</a:t>
            </a:r>
            <a:r>
              <a:rPr lang="en-US" altLang="ja-JP" sz="2400"/>
              <a:t>“</a:t>
            </a:r>
            <a:r>
              <a:rPr lang="ja-JP" altLang="ja-JP" sz="2400"/>
              <a:t>吃</a:t>
            </a:r>
            <a:r>
              <a:rPr lang="en-US" altLang="ja-JP" sz="2400"/>
              <a:t>”</a:t>
            </a:r>
            <a:r>
              <a:rPr lang="ja-JP" altLang="ja-JP" sz="2400"/>
              <a:t>のような動詞は、「二項動詞」（“二价动词”）で、</a:t>
            </a:r>
            <a:r>
              <a:rPr lang="en-US" altLang="ja-JP" sz="2400"/>
              <a:t>“</a:t>
            </a:r>
            <a:r>
              <a:rPr lang="ja-JP" altLang="ja-JP" sz="2400"/>
              <a:t>的</a:t>
            </a:r>
            <a:r>
              <a:rPr lang="en-US" altLang="ja-JP" sz="2400"/>
              <a:t>”</a:t>
            </a:r>
            <a:r>
              <a:rPr lang="ja-JP" altLang="ja-JP" sz="2400"/>
              <a:t>を帯びた</a:t>
            </a:r>
            <a:r>
              <a:rPr lang="en-US" altLang="ja-JP" sz="2400"/>
              <a:t>“</a:t>
            </a:r>
            <a:r>
              <a:rPr lang="ja-JP" altLang="ja-JP" sz="2400"/>
              <a:t>的</a:t>
            </a:r>
            <a:r>
              <a:rPr lang="en-US" altLang="ja-JP" sz="2400"/>
              <a:t>”</a:t>
            </a:r>
            <a:r>
              <a:rPr lang="ja-JP" altLang="ja-JP" sz="2400"/>
              <a:t>字構造は、“转指”（「転指」）となり、元々の動詞が動作を表す意味から、動作の仕手と動作の受け手を表すようになる。動作主と動作の受け手以外を表すことができない。</a:t>
            </a:r>
          </a:p>
          <a:p>
            <a:pPr marL="0" indent="0" eaLnBrk="1" hangingPunct="1">
              <a:buFont typeface="Wingdings 3" panose="05040102010807070707" pitchFamily="18" charset="2"/>
              <a:buNone/>
            </a:pPr>
            <a:r>
              <a:rPr lang="ja-JP" altLang="en-US" sz="2400"/>
              <a:t>　</a:t>
            </a:r>
            <a:r>
              <a:rPr lang="ja-JP" altLang="ja-JP" sz="2400"/>
              <a:t>これに対して、日本語の「動詞＋の」は動詞（動詞連語）が表す動作（イベント）以外の意味を表すことができない。これは</a:t>
            </a:r>
            <a:r>
              <a:rPr lang="en-US" altLang="ja-JP" sz="2400"/>
              <a:t>“</a:t>
            </a:r>
            <a:r>
              <a:rPr lang="ja-JP" altLang="ja-JP" sz="2400"/>
              <a:t>自指</a:t>
            </a:r>
            <a:r>
              <a:rPr lang="en-US" altLang="ja-JP" sz="2400"/>
              <a:t>”</a:t>
            </a:r>
            <a:r>
              <a:rPr lang="ja-JP" altLang="ja-JP" sz="2400"/>
              <a:t>（「自指」）と規定することができる。この</a:t>
            </a:r>
            <a:r>
              <a:rPr lang="en-US" altLang="ja-JP" sz="2400"/>
              <a:t>“</a:t>
            </a:r>
            <a:r>
              <a:rPr lang="ja-JP" altLang="ja-JP" sz="2400"/>
              <a:t>自指</a:t>
            </a:r>
            <a:r>
              <a:rPr lang="en-US" altLang="ja-JP" sz="2400"/>
              <a:t>”</a:t>
            </a:r>
            <a:r>
              <a:rPr lang="ja-JP" altLang="ja-JP" sz="2400"/>
              <a:t>を表す「動詞＋の」は、動作主や動作の受け手を表す（７</a:t>
            </a:r>
            <a:r>
              <a:rPr lang="en-US" altLang="ja-JP" sz="2400"/>
              <a:t>a</a:t>
            </a:r>
            <a:r>
              <a:rPr lang="ja-JP" altLang="ja-JP" sz="2400"/>
              <a:t>、</a:t>
            </a:r>
            <a:r>
              <a:rPr lang="en-US" altLang="ja-JP" sz="2400"/>
              <a:t>7b.</a:t>
            </a:r>
            <a:r>
              <a:rPr lang="ja-JP" altLang="ja-JP" sz="2400"/>
              <a:t>）以外、動作（イベント）とかかわりのある、あらゆる事物を表すことができる（９</a:t>
            </a:r>
            <a:r>
              <a:rPr lang="en-US" altLang="ja-JP" sz="2400"/>
              <a:t>a</a:t>
            </a:r>
            <a:r>
              <a:rPr lang="ja-JP" altLang="ja-JP" sz="2400"/>
              <a:t>～</a:t>
            </a:r>
            <a:r>
              <a:rPr lang="en-US" altLang="ja-JP" sz="2400"/>
              <a:t>e</a:t>
            </a:r>
            <a:r>
              <a:rPr lang="ja-JP" altLang="ja-JP" sz="2400"/>
              <a:t>）。</a:t>
            </a:r>
          </a:p>
          <a:p>
            <a:pPr marL="0" indent="0" eaLnBrk="1" hangingPunct="1">
              <a:buFont typeface="Wingdings 3" panose="05040102010807070707" pitchFamily="18" charset="2"/>
              <a:buNone/>
            </a:pPr>
            <a:endParaRPr lang="ja-JP"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24C7BBA5-4999-1D57-14BC-3BB79E51C45E}"/>
              </a:ext>
            </a:extLst>
          </p:cNvPr>
          <p:cNvSpPr>
            <a:spLocks noGrp="1" noChangeArrowheads="1"/>
          </p:cNvSpPr>
          <p:nvPr>
            <p:ph idx="1"/>
          </p:nvPr>
        </p:nvSpPr>
        <p:spPr>
          <a:xfrm>
            <a:off x="539750" y="1268413"/>
            <a:ext cx="8064500" cy="4524375"/>
          </a:xfrm>
        </p:spPr>
        <p:txBody>
          <a:bodyPr rtlCol="0" anchor="ctr">
            <a:spAutoFit/>
          </a:bodyPr>
          <a:lstStyle>
            <a:lvl1pPr indent="179388">
              <a:defRPr kumimoji="1">
                <a:solidFill>
                  <a:schemeClr val="tx1"/>
                </a:solidFill>
                <a:latin typeface="Calibri" panose="020F0502020204030204" pitchFamily="34" charset="0"/>
                <a:ea typeface="ＭＳ Ｐゴシック" panose="020B0600070205080204" pitchFamily="50" charset="-128"/>
              </a:defRPr>
            </a:lvl1pPr>
            <a:lvl2pPr>
              <a:defRPr kumimoji="1">
                <a:solidFill>
                  <a:schemeClr val="tx1"/>
                </a:solidFill>
                <a:latin typeface="Calibri" panose="020F0502020204030204" pitchFamily="34" charset="0"/>
                <a:ea typeface="ＭＳ Ｐゴシック" panose="020B0600070205080204" pitchFamily="50" charset="-128"/>
              </a:defRPr>
            </a:lvl2pPr>
            <a:lvl3pPr>
              <a:defRPr kumimoji="1">
                <a:solidFill>
                  <a:schemeClr val="tx1"/>
                </a:solidFill>
                <a:latin typeface="Calibri" panose="020F0502020204030204" pitchFamily="34" charset="0"/>
                <a:ea typeface="ＭＳ Ｐゴシック" panose="020B0600070205080204" pitchFamily="50" charset="-128"/>
              </a:defRPr>
            </a:lvl3pPr>
            <a:lvl4pPr>
              <a:defRPr kumimoji="1">
                <a:solidFill>
                  <a:schemeClr val="tx1"/>
                </a:solidFill>
                <a:latin typeface="Calibri" panose="020F0502020204030204" pitchFamily="34" charset="0"/>
                <a:ea typeface="ＭＳ Ｐゴシック" panose="020B0600070205080204" pitchFamily="50" charset="-128"/>
              </a:defRPr>
            </a:lvl4pPr>
            <a:lvl5pPr>
              <a:defRPr kumimoji="1">
                <a:solidFill>
                  <a:schemeClr val="tx1"/>
                </a:solidFill>
                <a:latin typeface="Calibri" panose="020F050202020403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algn="just" defTabSz="914400">
              <a:spcBef>
                <a:spcPct val="0"/>
              </a:spcBef>
              <a:buClrTx/>
              <a:buFontTx/>
              <a:buNone/>
              <a:defRPr/>
            </a:pPr>
            <a:r>
              <a:rPr lang="ja-JP" altLang="en-US" sz="2400" dirty="0">
                <a:latin typeface="+mj-ea"/>
                <a:ea typeface="+mj-ea"/>
                <a:cs typeface="Times New Roman" panose="02020603050405020304" pitchFamily="18" charset="0"/>
              </a:rPr>
              <a:t>　</a:t>
            </a:r>
            <a:r>
              <a:rPr lang="ja-JP" altLang="ja-JP" sz="2400" dirty="0">
                <a:latin typeface="+mj-ea"/>
                <a:ea typeface="+mj-ea"/>
                <a:cs typeface="Times New Roman" panose="02020603050405020304" pitchFamily="18" charset="0"/>
              </a:rPr>
              <a:t>しかし、例（５）の「その少年が埼玉県川越市の学習塾に通ったの（は）」という表現の中に、動作の仕手と動作の受け手（ここでは、少年と少年の通う先「学習塾」）の両方がすでに出ている、つまり、この表現は、もはや“转指”（「転指」）ができないので、中国語の</a:t>
            </a:r>
            <a:r>
              <a:rPr lang="ja-JP" altLang="en-US" sz="2400" dirty="0">
                <a:latin typeface="+mj-ea"/>
                <a:ea typeface="+mj-ea"/>
                <a:cs typeface="Times New Roman" panose="02020603050405020304" pitchFamily="18" charset="0"/>
              </a:rPr>
              <a:t>“動詞＋的”の構造の構文に訳すことができない。</a:t>
            </a:r>
            <a:endParaRPr lang="en-US" altLang="ja-JP" sz="2400" dirty="0">
              <a:latin typeface="+mj-ea"/>
              <a:ea typeface="+mj-ea"/>
              <a:cs typeface="Times New Roman" panose="02020603050405020304" pitchFamily="18" charset="0"/>
            </a:endParaRPr>
          </a:p>
          <a:p>
            <a:pPr marL="0" algn="just" defTabSz="914400">
              <a:spcBef>
                <a:spcPct val="0"/>
              </a:spcBef>
              <a:buClrTx/>
              <a:buFontTx/>
              <a:buNone/>
              <a:defRPr/>
            </a:pPr>
            <a:r>
              <a:rPr lang="ja-JP" altLang="en-US" sz="2400" dirty="0">
                <a:latin typeface="+mj-ea"/>
                <a:ea typeface="+mj-ea"/>
                <a:cs typeface="Times New Roman" panose="02020603050405020304" pitchFamily="18" charset="0"/>
              </a:rPr>
              <a:t>　日本語では、「動詞＋の」の形で動作（動詞連語なら、イベント全体）を「自指」して、動作（動詞連語ならイベント）そのものを表すが、中国語では、動詞（動詞連語）が“的”の助けを借りずに、そのままで、動作（動詞連語なら、イベント全体）自身を表す（「自指」）。上記の例（９</a:t>
            </a:r>
            <a:r>
              <a:rPr lang="en-US" altLang="ja-JP" sz="2400" dirty="0">
                <a:latin typeface="+mj-ea"/>
                <a:ea typeface="+mj-ea"/>
                <a:cs typeface="Times New Roman" panose="02020603050405020304" pitchFamily="18" charset="0"/>
              </a:rPr>
              <a:t>a</a:t>
            </a:r>
            <a:r>
              <a:rPr lang="ja-JP" altLang="en-US" sz="2400" dirty="0">
                <a:latin typeface="+mj-ea"/>
                <a:ea typeface="+mj-ea"/>
                <a:cs typeface="Times New Roman" panose="02020603050405020304" pitchFamily="18" charset="0"/>
              </a:rPr>
              <a:t>～</a:t>
            </a:r>
            <a:r>
              <a:rPr lang="en-US" altLang="ja-JP" sz="2400" dirty="0">
                <a:latin typeface="+mj-ea"/>
                <a:ea typeface="+mj-ea"/>
                <a:cs typeface="Times New Roman" panose="02020603050405020304" pitchFamily="18" charset="0"/>
              </a:rPr>
              <a:t>e</a:t>
            </a:r>
            <a:r>
              <a:rPr lang="ja-JP" altLang="en-US" sz="2400" dirty="0">
                <a:latin typeface="+mj-ea"/>
                <a:ea typeface="+mj-ea"/>
                <a:cs typeface="Times New Roman" panose="02020603050405020304" pitchFamily="18" charset="0"/>
              </a:rPr>
              <a:t>）及び例（</a:t>
            </a:r>
            <a:r>
              <a:rPr lang="en-US" altLang="ja-JP" sz="2400" dirty="0">
                <a:latin typeface="+mj-ea"/>
                <a:ea typeface="+mj-ea"/>
                <a:cs typeface="Times New Roman" panose="02020603050405020304" pitchFamily="18" charset="0"/>
              </a:rPr>
              <a:t>13a</a:t>
            </a:r>
            <a:r>
              <a:rPr lang="ja-JP" altLang="en-US" sz="2400" dirty="0" err="1">
                <a:latin typeface="+mj-ea"/>
                <a:ea typeface="+mj-ea"/>
                <a:cs typeface="Times New Roman" panose="02020603050405020304" pitchFamily="18" charset="0"/>
              </a:rPr>
              <a:t>、</a:t>
            </a:r>
            <a:r>
              <a:rPr lang="en-US" altLang="ja-JP" sz="2400" dirty="0">
                <a:latin typeface="+mj-ea"/>
                <a:ea typeface="+mj-ea"/>
                <a:cs typeface="Times New Roman" panose="02020603050405020304" pitchFamily="18" charset="0"/>
              </a:rPr>
              <a:t>13b</a:t>
            </a:r>
            <a:r>
              <a:rPr lang="ja-JP" altLang="en-US" sz="2400" dirty="0">
                <a:latin typeface="+mj-ea"/>
                <a:ea typeface="+mj-ea"/>
                <a:cs typeface="Times New Roman" panose="02020603050405020304" pitchFamily="18" charset="0"/>
              </a:rPr>
              <a:t>）の中国語訳はいずれも動詞をそのまま使って表すことができる。</a:t>
            </a:r>
            <a:endParaRPr lang="ja-JP" altLang="en-US" sz="2400" dirty="0">
              <a:latin typeface="+mj-ea"/>
              <a:ea typeface="+mj-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A4B47383-0704-2B7F-5621-789ECF3F6B45}"/>
              </a:ext>
            </a:extLst>
          </p:cNvPr>
          <p:cNvSpPr txBox="1"/>
          <p:nvPr/>
        </p:nvSpPr>
        <p:spPr>
          <a:xfrm>
            <a:off x="1187450" y="549275"/>
            <a:ext cx="5400675" cy="26765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15</a:t>
            </a:r>
            <a:r>
              <a:rPr lang="zh-CN" altLang="ja-JP" sz="2400" dirty="0"/>
              <a:t>）</a:t>
            </a:r>
            <a:r>
              <a:rPr lang="en-US" altLang="ja-JP" sz="2400" dirty="0"/>
              <a:t>a.</a:t>
            </a:r>
            <a:r>
              <a:rPr lang="zh-CN" altLang="ja-JP" sz="2400" dirty="0"/>
              <a:t>吃是（用）筷子。</a:t>
            </a:r>
            <a:endParaRPr lang="ja-JP" altLang="ja-JP" sz="2400" dirty="0"/>
          </a:p>
          <a:p>
            <a:pPr>
              <a:defRPr/>
            </a:pPr>
            <a:r>
              <a:rPr lang="ja-JP" altLang="en-US" sz="2400" dirty="0"/>
              <a:t>　　 </a:t>
            </a:r>
            <a:r>
              <a:rPr lang="en-US" altLang="ja-JP" sz="2400" dirty="0"/>
              <a:t>b.</a:t>
            </a:r>
            <a:r>
              <a:rPr lang="zh-CN" altLang="ja-JP" sz="2400" dirty="0"/>
              <a:t>吃是（在）那间屋子。</a:t>
            </a:r>
            <a:endParaRPr lang="ja-JP" altLang="ja-JP" sz="2400" dirty="0"/>
          </a:p>
          <a:p>
            <a:pPr>
              <a:defRPr/>
            </a:pPr>
            <a:r>
              <a:rPr lang="ja-JP" altLang="en-US" sz="2400" dirty="0"/>
              <a:t>　　 </a:t>
            </a:r>
            <a:r>
              <a:rPr lang="en-US" altLang="ja-JP" sz="2400" dirty="0"/>
              <a:t>c.</a:t>
            </a:r>
            <a:r>
              <a:rPr lang="zh-CN" altLang="ja-JP" sz="2400" dirty="0"/>
              <a:t>吃是（在）</a:t>
            </a:r>
            <a:r>
              <a:rPr lang="en-US" altLang="ja-JP" sz="2400" dirty="0"/>
              <a:t>3</a:t>
            </a:r>
            <a:r>
              <a:rPr lang="zh-CN" altLang="ja-JP" sz="2400" dirty="0"/>
              <a:t>点。</a:t>
            </a:r>
            <a:endParaRPr lang="ja-JP" altLang="ja-JP" sz="2400" dirty="0"/>
          </a:p>
          <a:p>
            <a:pPr>
              <a:defRPr/>
            </a:pPr>
            <a:r>
              <a:rPr lang="en-US" altLang="ja-JP" sz="2400" dirty="0"/>
              <a:t>        d.</a:t>
            </a:r>
            <a:r>
              <a:rPr lang="zh-CN" altLang="ja-JP" sz="2400" dirty="0"/>
              <a:t>吃是（在）</a:t>
            </a:r>
            <a:r>
              <a:rPr lang="en-US" altLang="ja-JP" sz="2400" dirty="0"/>
              <a:t>3</a:t>
            </a:r>
            <a:r>
              <a:rPr lang="zh-CN" altLang="ja-JP" sz="2400" dirty="0"/>
              <a:t>点。</a:t>
            </a:r>
            <a:endParaRPr lang="ja-JP" altLang="ja-JP" sz="2400" dirty="0"/>
          </a:p>
          <a:p>
            <a:pPr>
              <a:defRPr/>
            </a:pPr>
            <a:r>
              <a:rPr lang="en-US" altLang="ja-JP" sz="2400" dirty="0"/>
              <a:t>        e.</a:t>
            </a:r>
            <a:r>
              <a:rPr lang="zh-CN" altLang="ja-JP" sz="2400" dirty="0"/>
              <a:t>吃是和佐藤一起。</a:t>
            </a:r>
            <a:endParaRPr lang="ja-JP" altLang="ja-JP" sz="2400" dirty="0"/>
          </a:p>
          <a:p>
            <a:pPr>
              <a:defRPr/>
            </a:pPr>
            <a:r>
              <a:rPr lang="en-US" altLang="ja-JP" sz="2400" dirty="0"/>
              <a:t>        f.</a:t>
            </a:r>
            <a:r>
              <a:rPr lang="zh-CN" altLang="ja-JP" sz="2400" dirty="0"/>
              <a:t>喜欢吃。</a:t>
            </a:r>
            <a:endParaRPr lang="ja-JP" altLang="ja-JP" sz="2400" dirty="0"/>
          </a:p>
          <a:p>
            <a:pPr>
              <a:defRPr/>
            </a:pPr>
            <a:r>
              <a:rPr lang="en-US" altLang="ja-JP" sz="2400" dirty="0"/>
              <a:t>        g.</a:t>
            </a:r>
            <a:r>
              <a:rPr lang="ja-JP" altLang="ja-JP" sz="2400" dirty="0"/>
              <a:t>忘记吃。</a:t>
            </a:r>
          </a:p>
        </p:txBody>
      </p:sp>
      <p:sp>
        <p:nvSpPr>
          <p:cNvPr id="65539" name="正方形/長方形 1">
            <a:extLst>
              <a:ext uri="{FF2B5EF4-FFF2-40B4-BE49-F238E27FC236}">
                <a16:creationId xmlns:a16="http://schemas.microsoft.com/office/drawing/2014/main" id="{CBC744C1-F137-5259-D831-81BC5CC5687C}"/>
              </a:ext>
            </a:extLst>
          </p:cNvPr>
          <p:cNvSpPr>
            <a:spLocks noChangeArrowheads="1"/>
          </p:cNvSpPr>
          <p:nvPr/>
        </p:nvSpPr>
        <p:spPr bwMode="auto">
          <a:xfrm>
            <a:off x="900113" y="3429000"/>
            <a:ext cx="78597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このように、例（５</a:t>
            </a:r>
            <a:r>
              <a:rPr lang="en-US" altLang="ja-JP" sz="2400">
                <a:solidFill>
                  <a:schemeClr val="tx1"/>
                </a:solidFill>
                <a:latin typeface="Calibri" panose="020F0502020204030204" pitchFamily="34" charset="0"/>
                <a:ea typeface="ＭＳ Ｐゴシック" panose="020B0600070205080204" pitchFamily="50" charset="-128"/>
              </a:rPr>
              <a:t>a</a:t>
            </a:r>
            <a:r>
              <a:rPr lang="ja-JP" altLang="ja-JP" sz="2400">
                <a:solidFill>
                  <a:schemeClr val="tx1"/>
                </a:solidFill>
                <a:latin typeface="Calibri" panose="020F0502020204030204" pitchFamily="34" charset="0"/>
                <a:ea typeface="ＭＳ Ｐゴシック" panose="020B0600070205080204" pitchFamily="50" charset="-128"/>
              </a:rPr>
              <a:t>）の中国語訳としての例（５</a:t>
            </a:r>
            <a:r>
              <a:rPr lang="en-US" altLang="ja-JP" sz="2400">
                <a:solidFill>
                  <a:schemeClr val="tx1"/>
                </a:solidFill>
                <a:latin typeface="Calibri" panose="020F0502020204030204" pitchFamily="34" charset="0"/>
                <a:ea typeface="ＭＳ Ｐゴシック" panose="020B0600070205080204" pitchFamily="50" charset="-128"/>
              </a:rPr>
              <a:t>b</a:t>
            </a:r>
            <a:r>
              <a:rPr lang="ja-JP" altLang="ja-JP" sz="2400">
                <a:solidFill>
                  <a:schemeClr val="tx1"/>
                </a:solidFill>
                <a:latin typeface="Calibri" panose="020F0502020204030204" pitchFamily="34" charset="0"/>
                <a:ea typeface="ＭＳ Ｐゴシック" panose="020B0600070205080204" pitchFamily="50" charset="-128"/>
              </a:rPr>
              <a:t>）は、主語部の最後のところの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的</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さえ削除すれば、一応文法的な中国語になることができる。（語彙などが修正された）</a:t>
            </a:r>
          </a:p>
        </p:txBody>
      </p:sp>
      <p:sp>
        <p:nvSpPr>
          <p:cNvPr id="5" name="テキスト ボックス 4">
            <a:extLst>
              <a:ext uri="{FF2B5EF4-FFF2-40B4-BE49-F238E27FC236}">
                <a16:creationId xmlns:a16="http://schemas.microsoft.com/office/drawing/2014/main" id="{D09CEF4D-EFAC-1627-CC28-BFB219750A1A}"/>
              </a:ext>
            </a:extLst>
          </p:cNvPr>
          <p:cNvSpPr txBox="1"/>
          <p:nvPr/>
        </p:nvSpPr>
        <p:spPr>
          <a:xfrm>
            <a:off x="1189038" y="4832350"/>
            <a:ext cx="7570787"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16</a:t>
            </a:r>
            <a:r>
              <a:rPr lang="ja-JP" altLang="ja-JP" sz="2400" dirty="0"/>
              <a:t>）这个男孩儿上埼玉县川越市的补习学校是从小学</a:t>
            </a:r>
            <a:r>
              <a:rPr lang="en-US" altLang="ja-JP" sz="2400" dirty="0"/>
              <a:t>2</a:t>
            </a:r>
            <a:r>
              <a:rPr lang="ja-JP" altLang="ja-JP" sz="2400" dirty="0"/>
              <a:t>年级至</a:t>
            </a:r>
            <a:r>
              <a:rPr lang="en-US" altLang="ja-JP" sz="2400" dirty="0"/>
              <a:t>5</a:t>
            </a:r>
            <a:r>
              <a:rPr lang="ja-JP" altLang="ja-JP" sz="2400" dirty="0"/>
              <a:t>年级的大约</a:t>
            </a:r>
            <a:r>
              <a:rPr lang="en-US" altLang="ja-JP" sz="2400" dirty="0"/>
              <a:t>3</a:t>
            </a:r>
            <a:r>
              <a:rPr lang="ja-JP" altLang="ja-JP" sz="2400" dirty="0"/>
              <a:t>年。</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コンテンツ プレースホルダー 2">
            <a:extLst>
              <a:ext uri="{FF2B5EF4-FFF2-40B4-BE49-F238E27FC236}">
                <a16:creationId xmlns:a16="http://schemas.microsoft.com/office/drawing/2014/main" id="{35150518-EAF9-2678-6C50-0EB63427B202}"/>
              </a:ext>
            </a:extLst>
          </p:cNvPr>
          <p:cNvSpPr>
            <a:spLocks noGrp="1"/>
          </p:cNvSpPr>
          <p:nvPr>
            <p:ph idx="1"/>
          </p:nvPr>
        </p:nvSpPr>
        <p:spPr>
          <a:xfrm>
            <a:off x="468313" y="836613"/>
            <a:ext cx="8505825" cy="4608512"/>
          </a:xfrm>
        </p:spPr>
        <p:txBody>
          <a:bodyPr/>
          <a:lstStyle/>
          <a:p>
            <a:pPr marL="0" indent="0" eaLnBrk="1" hangingPunct="1">
              <a:buFont typeface="Wingdings 3" panose="05040102010807070707" pitchFamily="18" charset="2"/>
              <a:buNone/>
            </a:pPr>
            <a:r>
              <a:rPr lang="ja-JP" altLang="en-US" sz="2400"/>
              <a:t>　　</a:t>
            </a:r>
            <a:r>
              <a:rPr lang="ja-JP" altLang="ja-JP" sz="2400"/>
              <a:t>ここでちょっと簡単にまとめる。</a:t>
            </a:r>
          </a:p>
          <a:p>
            <a:pPr marL="0" indent="0" eaLnBrk="1" hangingPunct="1">
              <a:buFont typeface="Wingdings 3" panose="05040102010807070707" pitchFamily="18" charset="2"/>
              <a:buNone/>
            </a:pPr>
            <a:r>
              <a:rPr lang="ja-JP" altLang="en-US" sz="2400"/>
              <a:t>　　</a:t>
            </a:r>
            <a:r>
              <a:rPr lang="ja-JP" altLang="ja-JP" sz="2400"/>
              <a:t>日本語の「動詞＋の（は）～だ」</a:t>
            </a:r>
            <a:r>
              <a:rPr lang="en-US" altLang="ja-JP" sz="2400"/>
              <a:t>≠</a:t>
            </a:r>
            <a:r>
              <a:rPr lang="ja-JP" altLang="ja-JP" sz="2400"/>
              <a:t>（</a:t>
            </a:r>
            <a:r>
              <a:rPr lang="ja-JP" altLang="ja-JP" sz="2400" b="1"/>
              <a:t>ノットイコール</a:t>
            </a:r>
            <a:r>
              <a:rPr lang="ja-JP" altLang="ja-JP" sz="2400"/>
              <a:t>）中国語の</a:t>
            </a:r>
            <a:r>
              <a:rPr lang="en-US" altLang="ja-JP" sz="2400"/>
              <a:t>“</a:t>
            </a:r>
            <a:r>
              <a:rPr lang="ja-JP" altLang="ja-JP" sz="2400"/>
              <a:t>动词＋的（是）～</a:t>
            </a:r>
            <a:r>
              <a:rPr lang="en-US" altLang="ja-JP" sz="2400"/>
              <a:t>”</a:t>
            </a:r>
            <a:endParaRPr lang="ja-JP" altLang="ja-JP" sz="2400"/>
          </a:p>
          <a:p>
            <a:pPr marL="0" indent="0" eaLnBrk="1" hangingPunct="1">
              <a:buFont typeface="Wingdings 3" panose="05040102010807070707" pitchFamily="18" charset="2"/>
              <a:buNone/>
            </a:pPr>
            <a:r>
              <a:rPr lang="ja-JP" altLang="en-US" sz="2400"/>
              <a:t>　　</a:t>
            </a:r>
            <a:r>
              <a:rPr lang="ja-JP" altLang="ja-JP" sz="2400"/>
              <a:t>中国語の</a:t>
            </a:r>
            <a:r>
              <a:rPr lang="en-US" altLang="ja-JP" sz="2400"/>
              <a:t>“</a:t>
            </a:r>
            <a:r>
              <a:rPr lang="ja-JP" altLang="ja-JP" sz="2400"/>
              <a:t>动词＋的（是）～</a:t>
            </a:r>
            <a:r>
              <a:rPr lang="en-US" altLang="ja-JP" sz="2400"/>
              <a:t>”</a:t>
            </a:r>
            <a:r>
              <a:rPr lang="ja-JP" altLang="ja-JP" sz="2400"/>
              <a:t>は、動詞の結合価により使い方が限定されている。これに対して、日本語の「動詞＋の（は）」はその制限はない。</a:t>
            </a:r>
          </a:p>
          <a:p>
            <a:pPr marL="0" indent="0" eaLnBrk="1" hangingPunct="1">
              <a:buFont typeface="Wingdings 3" panose="05040102010807070707" pitchFamily="18" charset="2"/>
              <a:buNone/>
            </a:pPr>
            <a:r>
              <a:rPr lang="ja-JP" altLang="en-US" sz="2400"/>
              <a:t>　　</a:t>
            </a:r>
            <a:r>
              <a:rPr lang="ja-JP" altLang="ja-JP" sz="2400"/>
              <a:t>中国語の</a:t>
            </a:r>
            <a:r>
              <a:rPr lang="en-US" altLang="ja-JP" sz="2400"/>
              <a:t>“</a:t>
            </a:r>
            <a:r>
              <a:rPr lang="ja-JP" altLang="ja-JP" sz="2400"/>
              <a:t>动词＋的（是）～</a:t>
            </a:r>
            <a:r>
              <a:rPr lang="en-US" altLang="ja-JP" sz="2400"/>
              <a:t>”</a:t>
            </a:r>
            <a:r>
              <a:rPr lang="ja-JP" altLang="ja-JP" sz="2400"/>
              <a:t>の連語は、文法的機能「転指」が付与され、この機能により、動作の仕手または受け手を表すが、日本語の「動詞＋の（は）～」は、動詞の機能から名詞の機能に変わるだけで、「転指」という機能がなく、多くの意味を表すことができる。</a:t>
            </a:r>
            <a:endParaRPr lang="ja-JP"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コンテンツ プレースホルダー 2">
            <a:extLst>
              <a:ext uri="{FF2B5EF4-FFF2-40B4-BE49-F238E27FC236}">
                <a16:creationId xmlns:a16="http://schemas.microsoft.com/office/drawing/2014/main" id="{DF313CED-C323-6189-1B67-3D70534DE44B}"/>
              </a:ext>
            </a:extLst>
          </p:cNvPr>
          <p:cNvSpPr>
            <a:spLocks noGrp="1"/>
          </p:cNvSpPr>
          <p:nvPr>
            <p:ph idx="1"/>
          </p:nvPr>
        </p:nvSpPr>
        <p:spPr>
          <a:xfrm>
            <a:off x="468313" y="1341438"/>
            <a:ext cx="8505825" cy="3382962"/>
          </a:xfrm>
        </p:spPr>
        <p:txBody>
          <a:bodyPr/>
          <a:lstStyle/>
          <a:p>
            <a:pPr marL="0" indent="0" eaLnBrk="1" hangingPunct="1">
              <a:buFont typeface="Wingdings 3" panose="05040102010807070707" pitchFamily="18" charset="2"/>
              <a:buNone/>
            </a:pPr>
            <a:r>
              <a:rPr lang="ja-JP" altLang="en-US" sz="2400"/>
              <a:t>　　</a:t>
            </a:r>
            <a:r>
              <a:rPr lang="ja-JP" altLang="ja-JP" sz="2400"/>
              <a:t>この文の意味に基づいて翻訳とすれば、中国語では、「転指」の機能を持つ</a:t>
            </a:r>
            <a:r>
              <a:rPr lang="en-US" altLang="ja-JP" sz="2400"/>
              <a:t>“</a:t>
            </a:r>
            <a:r>
              <a:rPr lang="ja-JP" altLang="ja-JP" sz="2400"/>
              <a:t>动词＋的（是）～</a:t>
            </a:r>
            <a:r>
              <a:rPr lang="en-US" altLang="ja-JP" sz="2400"/>
              <a:t>”</a:t>
            </a:r>
            <a:r>
              <a:rPr lang="ja-JP" altLang="ja-JP" sz="2400"/>
              <a:t>の用法ではなく、</a:t>
            </a:r>
            <a:r>
              <a:rPr lang="en-US" altLang="ja-JP" sz="2400"/>
              <a:t>“</a:t>
            </a:r>
            <a:r>
              <a:rPr lang="ja-JP" altLang="ja-JP" sz="2400"/>
              <a:t>的</a:t>
            </a:r>
            <a:r>
              <a:rPr lang="en-US" altLang="ja-JP" sz="2400"/>
              <a:t>”</a:t>
            </a:r>
            <a:r>
              <a:rPr lang="ja-JP" altLang="ja-JP" sz="2400"/>
              <a:t>を伴わない「自指」を表すことができる動詞そのもののみを用いればよい。</a:t>
            </a:r>
          </a:p>
          <a:p>
            <a:pPr marL="0" indent="0" eaLnBrk="1" hangingPunct="1">
              <a:buFont typeface="Wingdings 3" panose="05040102010807070707" pitchFamily="18" charset="2"/>
              <a:buNone/>
            </a:pPr>
            <a:r>
              <a:rPr lang="ja-JP" altLang="en-US" sz="2400"/>
              <a:t>　　</a:t>
            </a:r>
            <a:r>
              <a:rPr lang="ja-JP" altLang="ja-JP" sz="2400"/>
              <a:t>なお、動詞だけでなく、ほかの品詞（名詞、形容詞など）＋「の」の構造は、日中間で同じ問題があり、要注意である。</a:t>
            </a:r>
          </a:p>
          <a:p>
            <a:pPr marL="0" indent="0" eaLnBrk="1" hangingPunct="1">
              <a:buFont typeface="Wingdings 3" panose="05040102010807070707" pitchFamily="18" charset="2"/>
              <a:buNone/>
            </a:pPr>
            <a:endParaRPr lang="ja-JP"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タイトル 1">
            <a:extLst>
              <a:ext uri="{FF2B5EF4-FFF2-40B4-BE49-F238E27FC236}">
                <a16:creationId xmlns:a16="http://schemas.microsoft.com/office/drawing/2014/main" id="{32551A3F-9A14-BADC-3284-40451476A425}"/>
              </a:ext>
            </a:extLst>
          </p:cNvPr>
          <p:cNvSpPr>
            <a:spLocks noGrp="1"/>
          </p:cNvSpPr>
          <p:nvPr>
            <p:ph type="title"/>
          </p:nvPr>
        </p:nvSpPr>
        <p:spPr>
          <a:xfrm>
            <a:off x="457200" y="274638"/>
            <a:ext cx="8229600" cy="777875"/>
          </a:xfrm>
        </p:spPr>
        <p:txBody>
          <a:bodyPr/>
          <a:lstStyle/>
          <a:p>
            <a:pPr eaLnBrk="1" hangingPunct="1"/>
            <a:r>
              <a:rPr lang="ja-JP" altLang="ja-JP" sz="3200"/>
              <a:t>２．日中の時間量の表現</a:t>
            </a:r>
            <a:endParaRPr lang="ja-JP" altLang="en-US" sz="3200"/>
          </a:p>
        </p:txBody>
      </p:sp>
      <p:sp>
        <p:nvSpPr>
          <p:cNvPr id="3" name="コンテンツ プレースホルダー 2">
            <a:extLst>
              <a:ext uri="{FF2B5EF4-FFF2-40B4-BE49-F238E27FC236}">
                <a16:creationId xmlns:a16="http://schemas.microsoft.com/office/drawing/2014/main" id="{31B1421C-8BBA-8B17-243D-9CDEC794A1CC}"/>
              </a:ext>
            </a:extLst>
          </p:cNvPr>
          <p:cNvSpPr>
            <a:spLocks noGrp="1"/>
          </p:cNvSpPr>
          <p:nvPr>
            <p:ph idx="1"/>
          </p:nvPr>
        </p:nvSpPr>
        <p:spPr>
          <a:xfrm>
            <a:off x="490538" y="1081088"/>
            <a:ext cx="8229600" cy="5443537"/>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第１節では、例（５</a:t>
            </a:r>
            <a:r>
              <a:rPr lang="en-US" altLang="ja-JP" sz="2400" dirty="0">
                <a:solidFill>
                  <a:schemeClr val="tx1">
                    <a:lumMod val="75000"/>
                    <a:lumOff val="25000"/>
                  </a:schemeClr>
                </a:solidFill>
              </a:rPr>
              <a:t>a</a:t>
            </a:r>
            <a:r>
              <a:rPr lang="ja-JP" altLang="ja-JP" sz="2400" dirty="0">
                <a:solidFill>
                  <a:schemeClr val="tx1">
                    <a:lumMod val="75000"/>
                    <a:lumOff val="25000"/>
                  </a:schemeClr>
                </a:solidFill>
              </a:rPr>
              <a:t>）の中国語訳としての例（５</a:t>
            </a:r>
            <a:r>
              <a:rPr lang="en-US" altLang="ja-JP" sz="2400" dirty="0">
                <a:solidFill>
                  <a:schemeClr val="tx1">
                    <a:lumMod val="75000"/>
                    <a:lumOff val="25000"/>
                  </a:schemeClr>
                </a:solidFill>
              </a:rPr>
              <a:t>b</a:t>
            </a:r>
            <a:r>
              <a:rPr lang="ja-JP" altLang="ja-JP" sz="2400" dirty="0">
                <a:solidFill>
                  <a:schemeClr val="tx1">
                    <a:lumMod val="75000"/>
                    <a:lumOff val="25000"/>
                  </a:schemeClr>
                </a:solidFill>
              </a:rPr>
              <a:t>）中の</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～的（是）～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に関する分析をした。</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日本語原文の「３年間」に対して、学生は</a:t>
            </a:r>
            <a:r>
              <a:rPr lang="en-US" altLang="ja-JP" sz="2400" dirty="0">
                <a:solidFill>
                  <a:schemeClr val="tx1">
                    <a:lumMod val="75000"/>
                    <a:lumOff val="25000"/>
                  </a:schemeClr>
                </a:solidFill>
              </a:rPr>
              <a:t>“3</a:t>
            </a:r>
            <a:r>
              <a:rPr lang="ja-JP" altLang="ja-JP" sz="2400" dirty="0">
                <a:solidFill>
                  <a:schemeClr val="tx1">
                    <a:lumMod val="75000"/>
                    <a:lumOff val="25000"/>
                  </a:schemeClr>
                </a:solidFill>
              </a:rPr>
              <a:t>年期间</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などと訳しているが、上記のように</a:t>
            </a:r>
            <a:r>
              <a:rPr lang="en-US" altLang="ja-JP" sz="2400" dirty="0">
                <a:solidFill>
                  <a:schemeClr val="tx1">
                    <a:lumMod val="75000"/>
                    <a:lumOff val="25000"/>
                  </a:schemeClr>
                </a:solidFill>
              </a:rPr>
              <a:t>“3</a:t>
            </a:r>
            <a:r>
              <a:rPr lang="ja-JP" altLang="ja-JP" sz="2400" dirty="0">
                <a:solidFill>
                  <a:schemeClr val="tx1">
                    <a:lumMod val="75000"/>
                    <a:lumOff val="25000"/>
                  </a:schemeClr>
                </a:solidFill>
              </a:rPr>
              <a:t>年</a:t>
            </a:r>
            <a:r>
              <a:rPr lang="en-US" altLang="ja-JP" sz="2400" dirty="0">
                <a:solidFill>
                  <a:schemeClr val="tx1">
                    <a:lumMod val="75000"/>
                    <a:lumOff val="25000"/>
                  </a:schemeClr>
                </a:solidFill>
              </a:rPr>
              <a:t>”</a:t>
            </a:r>
            <a:r>
              <a:rPr lang="ja-JP" altLang="ja-JP" sz="2400" dirty="0" err="1">
                <a:solidFill>
                  <a:schemeClr val="tx1">
                    <a:lumMod val="75000"/>
                    <a:lumOff val="25000"/>
                  </a:schemeClr>
                </a:solidFill>
              </a:rPr>
              <a:t>に訂</a:t>
            </a:r>
            <a:r>
              <a:rPr lang="ja-JP" altLang="ja-JP" sz="2400" dirty="0">
                <a:solidFill>
                  <a:schemeClr val="tx1">
                    <a:lumMod val="75000"/>
                    <a:lumOff val="25000"/>
                  </a:schemeClr>
                </a:solidFill>
              </a:rPr>
              <a:t>正している。これは、あくまでも語彙的な問題なので、ここでは詳しく分析しないことにするが、むしろ重要なのが、文中における時間の量の表現問題である。</a:t>
            </a: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例（</a:t>
            </a:r>
            <a:r>
              <a:rPr lang="en-US" altLang="ja-JP" sz="2400" dirty="0">
                <a:solidFill>
                  <a:schemeClr val="tx1">
                    <a:lumMod val="75000"/>
                    <a:lumOff val="25000"/>
                  </a:schemeClr>
                </a:solidFill>
              </a:rPr>
              <a:t>16</a:t>
            </a:r>
            <a:r>
              <a:rPr lang="ja-JP" altLang="ja-JP" sz="2400" dirty="0">
                <a:solidFill>
                  <a:schemeClr val="tx1">
                    <a:lumMod val="75000"/>
                    <a:lumOff val="25000"/>
                  </a:schemeClr>
                </a:solidFill>
              </a:rPr>
              <a:t>）は、あくまでも日本語文の語順通りの訳し方である。その際、</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という動詞述語文を使っている。文法的には正しいが、主語としての“这个男孩儿上埼玉县川越市的补习学校”は、主述構造（主語は“这个男孩儿”、述語は“上埼玉县川越市的补习学校”、それに、述語の中には目的語“补习学校”も入っており、さらに目的語の前に長い連体修飾の“埼玉县川越市的”がある）で、非常に複雑である。</a:t>
            </a:r>
            <a:endParaRPr lang="ja-JP" altLang="en-US" sz="2400" dirty="0">
              <a:solidFill>
                <a:schemeClr val="tx1">
                  <a:lumMod val="75000"/>
                  <a:lumOff val="25000"/>
                </a:schemeClr>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5EBC9AF-3990-A77C-D4D9-5A73B3D870FA}"/>
              </a:ext>
            </a:extLst>
          </p:cNvPr>
          <p:cNvSpPr>
            <a:spLocks noGrp="1"/>
          </p:cNvSpPr>
          <p:nvPr>
            <p:ph idx="1"/>
          </p:nvPr>
        </p:nvSpPr>
        <p:spPr>
          <a:xfrm>
            <a:off x="468313" y="1125538"/>
            <a:ext cx="8505825" cy="4319587"/>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それから、</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の目的語はというと、これも時量詞であるが、その前に、介詞構造（</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从小学</a:t>
            </a:r>
            <a:r>
              <a:rPr lang="en-US" altLang="ja-JP" sz="2400" dirty="0">
                <a:solidFill>
                  <a:schemeClr val="tx1">
                    <a:lumMod val="75000"/>
                    <a:lumOff val="25000"/>
                  </a:schemeClr>
                </a:solidFill>
              </a:rPr>
              <a:t>2</a:t>
            </a:r>
            <a:r>
              <a:rPr lang="ja-JP" altLang="ja-JP" sz="2400" dirty="0">
                <a:solidFill>
                  <a:schemeClr val="tx1">
                    <a:lumMod val="75000"/>
                    <a:lumOff val="25000"/>
                  </a:schemeClr>
                </a:solidFill>
              </a:rPr>
              <a:t>年级至</a:t>
            </a:r>
            <a:r>
              <a:rPr lang="en-US" altLang="ja-JP" sz="2400" dirty="0">
                <a:solidFill>
                  <a:schemeClr val="tx1">
                    <a:lumMod val="75000"/>
                    <a:lumOff val="25000"/>
                  </a:schemeClr>
                </a:solidFill>
              </a:rPr>
              <a:t>5</a:t>
            </a:r>
            <a:r>
              <a:rPr lang="ja-JP" altLang="ja-JP" sz="2400" dirty="0">
                <a:solidFill>
                  <a:schemeClr val="tx1">
                    <a:lumMod val="75000"/>
                    <a:lumOff val="25000"/>
                  </a:schemeClr>
                </a:solidFill>
              </a:rPr>
              <a:t>年级的</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）という長い連体修飾語成分があり、さらに概数を表す副詞の</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大约</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が入っている。つまり目的語も非常に長い。連体修飾語構造を含めた長い主語、長い目的語、これらは、中国語としてはいずれも、嫌われる表現である。そのため、日本語のこのような名詞述語文は、中国語の普通の動詞文に訳す工夫が必要になる。その際、ここで問題になっている時量表現を、</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～是～</a:t>
            </a:r>
            <a:r>
              <a:rPr lang="en-US" altLang="ja-JP" sz="2400" dirty="0">
                <a:solidFill>
                  <a:schemeClr val="tx1">
                    <a:lumMod val="75000"/>
                    <a:lumOff val="25000"/>
                  </a:schemeClr>
                </a:solidFill>
              </a:rPr>
              <a:t>”</a:t>
            </a:r>
            <a:r>
              <a:rPr lang="ja-JP" altLang="ja-JP" sz="2400" dirty="0">
                <a:solidFill>
                  <a:schemeClr val="tx1">
                    <a:lumMod val="75000"/>
                    <a:lumOff val="25000"/>
                  </a:schemeClr>
                </a:solidFill>
              </a:rPr>
              <a:t>の目的語の中に組み込むのではなく、普通の動詞を使ったイベントとして表す工夫が必要である。ここで、中国語の時量表現の分析を通じて、より中国語らしい表現の仕方を見ていく。</a:t>
            </a:r>
            <a:endParaRPr lang="ja-JP" altLang="en-US" dirty="0">
              <a:solidFill>
                <a:schemeClr val="tx1">
                  <a:lumMod val="75000"/>
                  <a:lumOff val="2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8C386EA-5396-A4E3-63FA-DDC6D7C66202}"/>
              </a:ext>
            </a:extLst>
          </p:cNvPr>
          <p:cNvSpPr>
            <a:spLocks noGrp="1"/>
          </p:cNvSpPr>
          <p:nvPr>
            <p:ph idx="1"/>
          </p:nvPr>
        </p:nvSpPr>
        <p:spPr>
          <a:xfrm>
            <a:off x="457200" y="476250"/>
            <a:ext cx="8229600" cy="5905500"/>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今回は、実際に使った日本語テキストを例に、その中国語訳を教える際に遭遇した問題、およびその解決策を対照言語学研究のアプローチの視点からお話することにする。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教育（ここでは翻訳の講義）は、学生にただ丸暗記ばかりさせたりするのではなく、あくまでも、学生がその理屈なり、テクニックなりを身に着け、その変換のリテラシーを認識し、自発的にそれを応用して、日本語という言語を中国語という言語に変換することができるように指導することである。啓発というと、ちょっと大げさに聞こえるが、一応、それを念頭に、実践してきたつもりである。</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中国語翻訳法」という授業は、実際日中訳をやっている。翻訳というのは、１つの言語情報をもう１つの言語情報に直す、ということである。この講義に当たって、まず語学および中日両言語に関する基礎知識を身につけるように指導を行ってきた。ここに、その基礎知識を予備知識と呼ぶことにする。</a:t>
            </a:r>
          </a:p>
          <a:p>
            <a:pPr eaLnBrk="1" fontAlgn="auto" hangingPunct="1">
              <a:spcAft>
                <a:spcPts val="0"/>
              </a:spcAft>
              <a:buFont typeface="Wingdings 3" charset="2"/>
              <a:buChar char=""/>
              <a:defRPr/>
            </a:pPr>
            <a:endParaRPr lang="ja-JP" altLang="en-US" dirty="0">
              <a:solidFill>
                <a:schemeClr val="tx1">
                  <a:lumMod val="75000"/>
                  <a:lumOff val="25000"/>
                </a:schemeClr>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正方形/長方形 1">
            <a:extLst>
              <a:ext uri="{FF2B5EF4-FFF2-40B4-BE49-F238E27FC236}">
                <a16:creationId xmlns:a16="http://schemas.microsoft.com/office/drawing/2014/main" id="{734E07FD-A11D-0B18-21D4-9A0940215CFB}"/>
              </a:ext>
            </a:extLst>
          </p:cNvPr>
          <p:cNvSpPr>
            <a:spLocks noChangeArrowheads="1"/>
          </p:cNvSpPr>
          <p:nvPr/>
        </p:nvSpPr>
        <p:spPr bwMode="auto">
          <a:xfrm>
            <a:off x="827088" y="660400"/>
            <a:ext cx="7859712" cy="415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中国語では、動作（イベント）の時間的な量を表すのに、「</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时量</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時量（時間の量）」という用語を用いている。時量を表すのに、中国語では特別な用法があり、「補語」の運用である。まず簡単な例を見てみよう。</a:t>
            </a: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日本語においては、「３時間」という語は連用修飾語として、動詞「勉強する」を修飾していると解釈することができる。連用修飾語は、普通、中国語で言い表す際、“状语”となるので、もし、このことがわかっていれば、中国語に翻訳する際、学生たちも自然に次のように翻訳してしまうであろう。</a:t>
            </a:r>
          </a:p>
        </p:txBody>
      </p:sp>
      <p:sp>
        <p:nvSpPr>
          <p:cNvPr id="6" name="テキスト ボックス 5">
            <a:extLst>
              <a:ext uri="{FF2B5EF4-FFF2-40B4-BE49-F238E27FC236}">
                <a16:creationId xmlns:a16="http://schemas.microsoft.com/office/drawing/2014/main" id="{E99A8C0F-5983-51B1-31B9-4D746FF9DF2E}"/>
              </a:ext>
            </a:extLst>
          </p:cNvPr>
          <p:cNvSpPr txBox="1"/>
          <p:nvPr/>
        </p:nvSpPr>
        <p:spPr>
          <a:xfrm>
            <a:off x="1395413" y="2312988"/>
            <a:ext cx="3752850"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17</a:t>
            </a:r>
            <a:r>
              <a:rPr lang="ja-JP" altLang="ja-JP" sz="2400" dirty="0"/>
              <a:t>）３時間勉強する。</a:t>
            </a:r>
          </a:p>
        </p:txBody>
      </p:sp>
      <p:sp>
        <p:nvSpPr>
          <p:cNvPr id="4" name="テキスト ボックス 3">
            <a:extLst>
              <a:ext uri="{FF2B5EF4-FFF2-40B4-BE49-F238E27FC236}">
                <a16:creationId xmlns:a16="http://schemas.microsoft.com/office/drawing/2014/main" id="{07AEEEB6-4354-8836-C440-8763D848D693}"/>
              </a:ext>
            </a:extLst>
          </p:cNvPr>
          <p:cNvSpPr txBox="1"/>
          <p:nvPr/>
        </p:nvSpPr>
        <p:spPr>
          <a:xfrm>
            <a:off x="1395413" y="4941888"/>
            <a:ext cx="4113212" cy="4603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18</a:t>
            </a:r>
            <a:r>
              <a:rPr lang="ja-JP" altLang="ja-JP" sz="2400" dirty="0"/>
              <a:t>）＊三个小时学习。</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A1C8D9B-0B3F-E5E5-CFE1-ACA2A8F9ED88}"/>
              </a:ext>
            </a:extLst>
          </p:cNvPr>
          <p:cNvSpPr txBox="1"/>
          <p:nvPr/>
        </p:nvSpPr>
        <p:spPr>
          <a:xfrm>
            <a:off x="1331913" y="4076700"/>
            <a:ext cx="4073525"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19</a:t>
            </a:r>
            <a:r>
              <a:rPr lang="ja-JP" altLang="ja-JP" sz="2400" dirty="0"/>
              <a:t>）</a:t>
            </a:r>
            <a:r>
              <a:rPr lang="en-US" altLang="ja-JP" sz="2400" dirty="0"/>
              <a:t>a.</a:t>
            </a:r>
            <a:r>
              <a:rPr lang="ja-JP" altLang="ja-JP" sz="2400" dirty="0"/>
              <a:t>３時に勉強する。</a:t>
            </a:r>
          </a:p>
          <a:p>
            <a:pPr>
              <a:defRPr/>
            </a:pPr>
            <a:r>
              <a:rPr lang="ja-JP" altLang="en-US" sz="2400" dirty="0"/>
              <a:t>　　　</a:t>
            </a:r>
            <a:r>
              <a:rPr lang="en-US" altLang="ja-JP" sz="2400" dirty="0"/>
              <a:t>b.</a:t>
            </a:r>
            <a:r>
              <a:rPr lang="ja-JP" altLang="ja-JP" sz="2400" dirty="0"/>
              <a:t>３点学习。</a:t>
            </a:r>
          </a:p>
        </p:txBody>
      </p:sp>
      <p:sp>
        <p:nvSpPr>
          <p:cNvPr id="71683" name="正方形/長方形 1">
            <a:extLst>
              <a:ext uri="{FF2B5EF4-FFF2-40B4-BE49-F238E27FC236}">
                <a16:creationId xmlns:a16="http://schemas.microsoft.com/office/drawing/2014/main" id="{9B6C9EA5-D462-7669-7FCF-62B07B92F6C9}"/>
              </a:ext>
            </a:extLst>
          </p:cNvPr>
          <p:cNvSpPr>
            <a:spLocks noChangeArrowheads="1"/>
          </p:cNvSpPr>
          <p:nvPr/>
        </p:nvSpPr>
        <p:spPr bwMode="auto">
          <a:xfrm>
            <a:off x="642938" y="1052513"/>
            <a:ext cx="7858125"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時量を表す文成分は、日本語では、動詞の前に位置し、連用修飾語として動詞を修飾するのだが、そのまま、中国語に訳すと、非文になる。しかし、時量ではなく、動作を行う時刻、例えば例（</a:t>
            </a:r>
            <a:r>
              <a:rPr lang="en-US" altLang="ja-JP" sz="2400">
                <a:solidFill>
                  <a:schemeClr val="tx1"/>
                </a:solidFill>
                <a:latin typeface="Calibri" panose="020F0502020204030204" pitchFamily="34" charset="0"/>
                <a:ea typeface="ＭＳ Ｐゴシック" panose="020B0600070205080204" pitchFamily="50" charset="-128"/>
              </a:rPr>
              <a:t>19a</a:t>
            </a:r>
            <a:r>
              <a:rPr lang="ja-JP" altLang="ja-JP" sz="2400">
                <a:solidFill>
                  <a:schemeClr val="tx1"/>
                </a:solidFill>
                <a:latin typeface="Calibri" panose="020F0502020204030204" pitchFamily="34" charset="0"/>
                <a:ea typeface="ＭＳ Ｐゴシック" panose="020B0600070205080204" pitchFamily="50" charset="-128"/>
              </a:rPr>
              <a:t>）のように、「</a:t>
            </a:r>
            <a:r>
              <a:rPr lang="en-US" altLang="ja-JP" sz="2400">
                <a:solidFill>
                  <a:schemeClr val="tx1"/>
                </a:solidFill>
                <a:latin typeface="Calibri" panose="020F0502020204030204" pitchFamily="34" charset="0"/>
                <a:ea typeface="ＭＳ Ｐゴシック" panose="020B0600070205080204" pitchFamily="50" charset="-128"/>
              </a:rPr>
              <a:t>3</a:t>
            </a:r>
            <a:r>
              <a:rPr lang="ja-JP" altLang="ja-JP" sz="2400">
                <a:solidFill>
                  <a:schemeClr val="tx1"/>
                </a:solidFill>
                <a:latin typeface="Calibri" panose="020F0502020204030204" pitchFamily="34" charset="0"/>
                <a:ea typeface="ＭＳ Ｐゴシック" panose="020B0600070205080204" pitchFamily="50" charset="-128"/>
              </a:rPr>
              <a:t>時に」で、述語動詞「勉強する」を修飾している場合、「</a:t>
            </a:r>
            <a:r>
              <a:rPr lang="en-US" altLang="ja-JP" sz="2400">
                <a:solidFill>
                  <a:schemeClr val="tx1"/>
                </a:solidFill>
                <a:latin typeface="Calibri" panose="020F0502020204030204" pitchFamily="34" charset="0"/>
                <a:ea typeface="ＭＳ Ｐゴシック" panose="020B0600070205080204" pitchFamily="50" charset="-128"/>
              </a:rPr>
              <a:t>3</a:t>
            </a:r>
            <a:r>
              <a:rPr lang="ja-JP" altLang="ja-JP" sz="2400">
                <a:solidFill>
                  <a:schemeClr val="tx1"/>
                </a:solidFill>
                <a:latin typeface="Calibri" panose="020F0502020204030204" pitchFamily="34" charset="0"/>
                <a:ea typeface="ＭＳ Ｐゴシック" panose="020B0600070205080204" pitchFamily="50" charset="-128"/>
              </a:rPr>
              <a:t>時に」は連用修飾語と理解して、中国語でもそのまま“状语”を使って、（</a:t>
            </a:r>
            <a:r>
              <a:rPr lang="en-US" altLang="ja-JP" sz="2400">
                <a:solidFill>
                  <a:schemeClr val="tx1"/>
                </a:solidFill>
                <a:latin typeface="Calibri" panose="020F0502020204030204" pitchFamily="34" charset="0"/>
                <a:ea typeface="ＭＳ Ｐゴシック" panose="020B0600070205080204" pitchFamily="50" charset="-128"/>
              </a:rPr>
              <a:t>19b</a:t>
            </a:r>
            <a:r>
              <a:rPr lang="ja-JP" altLang="ja-JP" sz="2400">
                <a:solidFill>
                  <a:schemeClr val="tx1"/>
                </a:solidFill>
                <a:latin typeface="Calibri" panose="020F0502020204030204" pitchFamily="34" charset="0"/>
                <a:ea typeface="ＭＳ Ｐゴシック" panose="020B0600070205080204" pitchFamily="50" charset="-128"/>
              </a:rPr>
              <a:t>）のように表現すれば、問題なくできるようになる。</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1BEFD14C-AD62-E66F-1BA2-6F13FD570AFA}"/>
              </a:ext>
            </a:extLst>
          </p:cNvPr>
          <p:cNvSpPr txBox="1"/>
          <p:nvPr/>
        </p:nvSpPr>
        <p:spPr>
          <a:xfrm>
            <a:off x="1116013" y="3716338"/>
            <a:ext cx="5040312"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17</a:t>
            </a:r>
            <a:r>
              <a:rPr lang="ja-JP" altLang="ja-JP" sz="2400" dirty="0"/>
              <a:t>）（再録）</a:t>
            </a:r>
            <a:r>
              <a:rPr lang="en-US" altLang="ja-JP" sz="2400" dirty="0"/>
              <a:t>3</a:t>
            </a:r>
            <a:r>
              <a:rPr lang="ja-JP" altLang="ja-JP" sz="2400" dirty="0"/>
              <a:t>時間勉強する。</a:t>
            </a:r>
          </a:p>
          <a:p>
            <a:pPr>
              <a:defRPr/>
            </a:pPr>
            <a:r>
              <a:rPr lang="ja-JP" altLang="ja-JP" sz="2400" dirty="0"/>
              <a:t>（</a:t>
            </a:r>
            <a:r>
              <a:rPr lang="en-US" altLang="ja-JP" sz="2400" dirty="0"/>
              <a:t>20</a:t>
            </a:r>
            <a:r>
              <a:rPr lang="ja-JP" altLang="ja-JP" sz="2400" dirty="0"/>
              <a:t>）学习</a:t>
            </a:r>
            <a:r>
              <a:rPr lang="en-US" altLang="ja-JP" sz="2400" dirty="0"/>
              <a:t>3</a:t>
            </a:r>
            <a:r>
              <a:rPr lang="ja-JP" altLang="ja-JP" sz="2400" dirty="0"/>
              <a:t>个小时。</a:t>
            </a:r>
          </a:p>
        </p:txBody>
      </p:sp>
      <p:sp>
        <p:nvSpPr>
          <p:cNvPr id="72707" name="正方形/長方形 1">
            <a:extLst>
              <a:ext uri="{FF2B5EF4-FFF2-40B4-BE49-F238E27FC236}">
                <a16:creationId xmlns:a16="http://schemas.microsoft.com/office/drawing/2014/main" id="{AE785952-0678-8837-5AB0-CCCF892A7940}"/>
              </a:ext>
            </a:extLst>
          </p:cNvPr>
          <p:cNvSpPr>
            <a:spLocks noChangeArrowheads="1"/>
          </p:cNvSpPr>
          <p:nvPr/>
        </p:nvSpPr>
        <p:spPr bwMode="auto">
          <a:xfrm>
            <a:off x="642938" y="1120775"/>
            <a:ext cx="78581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しかし、例（</a:t>
            </a:r>
            <a:r>
              <a:rPr lang="en-US" altLang="ja-JP" sz="2400">
                <a:solidFill>
                  <a:schemeClr val="tx1"/>
                </a:solidFill>
                <a:latin typeface="Calibri" panose="020F0502020204030204" pitchFamily="34" charset="0"/>
                <a:ea typeface="ＭＳ Ｐゴシック" panose="020B0600070205080204" pitchFamily="50" charset="-128"/>
              </a:rPr>
              <a:t>17</a:t>
            </a:r>
            <a:r>
              <a:rPr lang="ja-JP" altLang="ja-JP" sz="2400">
                <a:solidFill>
                  <a:schemeClr val="tx1"/>
                </a:solidFill>
                <a:latin typeface="Calibri" panose="020F0502020204030204" pitchFamily="34" charset="0"/>
                <a:ea typeface="ＭＳ Ｐゴシック" panose="020B0600070205080204" pitchFamily="50" charset="-128"/>
              </a:rPr>
              <a:t>）で示されているように、“状语”として</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时量</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を表した中国語は非文である。</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时量</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を表す場合、中国語では“状语”としてではなく、“补语”として、すなわち時量詞を動詞の後に置く方法を用いる。シンプルな時量詞と動詞述語の結びつき、例えば例（</a:t>
            </a:r>
            <a:r>
              <a:rPr lang="en-US" altLang="ja-JP" sz="2400">
                <a:solidFill>
                  <a:schemeClr val="tx1"/>
                </a:solidFill>
                <a:latin typeface="Calibri" panose="020F0502020204030204" pitchFamily="34" charset="0"/>
                <a:ea typeface="ＭＳ Ｐゴシック" panose="020B0600070205080204" pitchFamily="50" charset="-128"/>
              </a:rPr>
              <a:t>17</a:t>
            </a:r>
            <a:r>
              <a:rPr lang="ja-JP" altLang="ja-JP" sz="2400">
                <a:solidFill>
                  <a:schemeClr val="tx1"/>
                </a:solidFill>
                <a:latin typeface="Calibri" panose="020F0502020204030204" pitchFamily="34" charset="0"/>
                <a:ea typeface="ＭＳ Ｐゴシック" panose="020B0600070205080204" pitchFamily="50" charset="-128"/>
              </a:rPr>
              <a:t>）は、例（</a:t>
            </a:r>
            <a:r>
              <a:rPr lang="en-US" altLang="ja-JP" sz="2400">
                <a:solidFill>
                  <a:schemeClr val="tx1"/>
                </a:solidFill>
                <a:latin typeface="Calibri" panose="020F0502020204030204" pitchFamily="34" charset="0"/>
                <a:ea typeface="ＭＳ Ｐゴシック" panose="020B0600070205080204" pitchFamily="50" charset="-128"/>
              </a:rPr>
              <a:t>20</a:t>
            </a:r>
            <a:r>
              <a:rPr lang="ja-JP" altLang="ja-JP" sz="2400">
                <a:solidFill>
                  <a:schemeClr val="tx1"/>
                </a:solidFill>
                <a:latin typeface="Calibri" panose="020F0502020204030204" pitchFamily="34" charset="0"/>
                <a:ea typeface="ＭＳ Ｐゴシック" panose="020B0600070205080204" pitchFamily="50" charset="-128"/>
              </a:rPr>
              <a:t>）のようにスムースに表現することができる。</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正方形/長方形 1">
            <a:extLst>
              <a:ext uri="{FF2B5EF4-FFF2-40B4-BE49-F238E27FC236}">
                <a16:creationId xmlns:a16="http://schemas.microsoft.com/office/drawing/2014/main" id="{F5F659E0-17B8-B910-567A-60E353C41711}"/>
              </a:ext>
            </a:extLst>
          </p:cNvPr>
          <p:cNvSpPr>
            <a:spLocks noChangeArrowheads="1"/>
          </p:cNvSpPr>
          <p:nvPr/>
        </p:nvSpPr>
        <p:spPr bwMode="auto">
          <a:xfrm>
            <a:off x="642938" y="533400"/>
            <a:ext cx="7858125"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けれども、この表現には直接目的語要素が入っていない。もし、例えば直接目的語の「中国語を」を加えれば、文はより複雑になる。例えば（</a:t>
            </a:r>
            <a:r>
              <a:rPr lang="en-US" altLang="ja-JP" sz="2400">
                <a:solidFill>
                  <a:schemeClr val="tx1"/>
                </a:solidFill>
                <a:latin typeface="Calibri" panose="020F0502020204030204" pitchFamily="34" charset="0"/>
                <a:ea typeface="ＭＳ Ｐゴシック" panose="020B0600070205080204" pitchFamily="50" charset="-128"/>
              </a:rPr>
              <a:t>21a</a:t>
            </a:r>
            <a:r>
              <a:rPr lang="ja-JP" altLang="ja-JP" sz="2400">
                <a:solidFill>
                  <a:schemeClr val="tx1"/>
                </a:solidFill>
                <a:latin typeface="Calibri" panose="020F0502020204030204" pitchFamily="34" charset="0"/>
                <a:ea typeface="ＭＳ Ｐゴシック" panose="020B0600070205080204" pitchFamily="50" charset="-128"/>
              </a:rPr>
              <a:t>）の文なら、（</a:t>
            </a:r>
            <a:r>
              <a:rPr lang="en-US" altLang="ja-JP" sz="2400">
                <a:solidFill>
                  <a:schemeClr val="tx1"/>
                </a:solidFill>
                <a:latin typeface="Calibri" panose="020F0502020204030204" pitchFamily="34" charset="0"/>
                <a:ea typeface="ＭＳ Ｐゴシック" panose="020B0600070205080204" pitchFamily="50" charset="-128"/>
              </a:rPr>
              <a:t>21b</a:t>
            </a:r>
            <a:r>
              <a:rPr lang="ja-JP" altLang="ja-JP" sz="2400">
                <a:solidFill>
                  <a:schemeClr val="tx1"/>
                </a:solidFill>
                <a:latin typeface="Calibri" panose="020F0502020204030204" pitchFamily="34" charset="0"/>
                <a:ea typeface="ＭＳ Ｐゴシック" panose="020B0600070205080204" pitchFamily="50" charset="-128"/>
              </a:rPr>
              <a:t>）のように表現しなければならない。</a:t>
            </a: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例（</a:t>
            </a:r>
            <a:r>
              <a:rPr lang="en-US" altLang="ja-JP" sz="2400">
                <a:solidFill>
                  <a:schemeClr val="tx1"/>
                </a:solidFill>
                <a:latin typeface="Calibri" panose="020F0502020204030204" pitchFamily="34" charset="0"/>
                <a:ea typeface="ＭＳ Ｐゴシック" panose="020B0600070205080204" pitchFamily="50" charset="-128"/>
              </a:rPr>
              <a:t>21b</a:t>
            </a:r>
            <a:r>
              <a:rPr lang="ja-JP" altLang="ja-JP" sz="2400">
                <a:solidFill>
                  <a:schemeClr val="tx1"/>
                </a:solidFill>
                <a:latin typeface="Calibri" panose="020F0502020204030204" pitchFamily="34" charset="0"/>
                <a:ea typeface="ＭＳ Ｐゴシック" panose="020B0600070205080204" pitchFamily="50" charset="-128"/>
              </a:rPr>
              <a:t>）のように、文中には動詞</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学</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が２回用いられている。まずイベントのこと（</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学汉语</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）を述べ、それから、イベントにかかる時間（量）を繰り返した動詞</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学</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後ろに配置する。“时量”を表す文成分は、動作の様態を示すものではなく、動作を「量」の角度から補足的に示すものだから、中国語では“补语”として用いられる。このように理解すれば、わかりやすいのかもしれない。</a:t>
            </a:r>
          </a:p>
        </p:txBody>
      </p:sp>
      <p:sp>
        <p:nvSpPr>
          <p:cNvPr id="6" name="テキスト ボックス 5">
            <a:extLst>
              <a:ext uri="{FF2B5EF4-FFF2-40B4-BE49-F238E27FC236}">
                <a16:creationId xmlns:a16="http://schemas.microsoft.com/office/drawing/2014/main" id="{CEB68CED-A897-CE6C-9399-71FE99F2CE48}"/>
              </a:ext>
            </a:extLst>
          </p:cNvPr>
          <p:cNvSpPr txBox="1"/>
          <p:nvPr/>
        </p:nvSpPr>
        <p:spPr>
          <a:xfrm>
            <a:off x="1116013" y="2205038"/>
            <a:ext cx="5616575"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21</a:t>
            </a:r>
            <a:r>
              <a:rPr lang="ja-JP" altLang="ja-JP" sz="2400" dirty="0"/>
              <a:t>）</a:t>
            </a:r>
            <a:r>
              <a:rPr lang="en-US" altLang="ja-JP" sz="2400" dirty="0"/>
              <a:t>a.</a:t>
            </a:r>
            <a:r>
              <a:rPr lang="ja-JP" altLang="ja-JP" sz="2400" dirty="0"/>
              <a:t>中国語を３時間勉強する。</a:t>
            </a:r>
          </a:p>
          <a:p>
            <a:pPr>
              <a:defRPr/>
            </a:pPr>
            <a:r>
              <a:rPr lang="ja-JP" altLang="en-US" sz="2400" dirty="0"/>
              <a:t>　　　</a:t>
            </a:r>
            <a:r>
              <a:rPr lang="en-US" altLang="ja-JP" sz="2400" dirty="0"/>
              <a:t>b.</a:t>
            </a:r>
            <a:r>
              <a:rPr lang="ja-JP" altLang="ja-JP" sz="2400" u="sng" dirty="0"/>
              <a:t>学</a:t>
            </a:r>
            <a:r>
              <a:rPr lang="ja-JP" altLang="ja-JP" sz="2400" dirty="0"/>
              <a:t>汉语</a:t>
            </a:r>
            <a:r>
              <a:rPr lang="ja-JP" altLang="ja-JP" sz="2400" u="sng" dirty="0"/>
              <a:t>学</a:t>
            </a:r>
            <a:r>
              <a:rPr lang="en-US" altLang="ja-JP" sz="2400" dirty="0"/>
              <a:t>3</a:t>
            </a:r>
            <a:r>
              <a:rPr lang="ja-JP" altLang="ja-JP" sz="2400" dirty="0"/>
              <a:t>个小时。</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0B6C590-48F1-881A-DB35-288C92948D89}"/>
              </a:ext>
            </a:extLst>
          </p:cNvPr>
          <p:cNvSpPr txBox="1"/>
          <p:nvPr/>
        </p:nvSpPr>
        <p:spPr>
          <a:xfrm>
            <a:off x="827088" y="3573463"/>
            <a:ext cx="7673975"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a:t>
            </a:r>
            <a:r>
              <a:rPr lang="en-US" altLang="ja-JP" sz="2400" dirty="0"/>
              <a:t>22</a:t>
            </a:r>
            <a:r>
              <a:rPr lang="zh-CN" altLang="ja-JP" sz="2400" dirty="0"/>
              <a:t>）这个男孩儿</a:t>
            </a:r>
            <a:r>
              <a:rPr lang="zh-CN" altLang="ja-JP" sz="2400" dirty="0">
                <a:solidFill>
                  <a:srgbClr val="FF0000"/>
                </a:solidFill>
              </a:rPr>
              <a:t>上</a:t>
            </a:r>
            <a:r>
              <a:rPr lang="zh-CN" altLang="ja-JP" sz="2400" dirty="0"/>
              <a:t>埼玉县川越市的补习学校，从小学</a:t>
            </a:r>
            <a:r>
              <a:rPr lang="en-US" altLang="ja-JP" sz="2400" dirty="0"/>
              <a:t>2</a:t>
            </a:r>
            <a:r>
              <a:rPr lang="zh-CN" altLang="ja-JP" sz="2400" dirty="0"/>
              <a:t>年级到</a:t>
            </a:r>
            <a:r>
              <a:rPr lang="en-US" altLang="ja-JP" sz="2400" dirty="0"/>
              <a:t>5</a:t>
            </a:r>
            <a:r>
              <a:rPr lang="zh-CN" altLang="ja-JP" sz="2400" dirty="0"/>
              <a:t>年级</a:t>
            </a:r>
            <a:r>
              <a:rPr lang="zh-CN" altLang="ja-JP" sz="2400" dirty="0">
                <a:solidFill>
                  <a:srgbClr val="FF0000"/>
                </a:solidFill>
              </a:rPr>
              <a:t>上</a:t>
            </a:r>
            <a:r>
              <a:rPr lang="zh-CN" altLang="ja-JP" sz="2400" dirty="0"/>
              <a:t>了</a:t>
            </a:r>
            <a:r>
              <a:rPr lang="zh-CN" altLang="en-US" sz="2400" dirty="0"/>
              <a:t>大约</a:t>
            </a:r>
            <a:r>
              <a:rPr lang="en-US" altLang="ja-JP" sz="2400" dirty="0"/>
              <a:t>3</a:t>
            </a:r>
            <a:r>
              <a:rPr lang="zh-CN" altLang="ja-JP" sz="2400" dirty="0"/>
              <a:t>年。</a:t>
            </a:r>
            <a:endParaRPr lang="ja-JP" altLang="ja-JP" sz="2400" dirty="0"/>
          </a:p>
        </p:txBody>
      </p:sp>
      <p:sp>
        <p:nvSpPr>
          <p:cNvPr id="74755" name="正方形/長方形 1">
            <a:extLst>
              <a:ext uri="{FF2B5EF4-FFF2-40B4-BE49-F238E27FC236}">
                <a16:creationId xmlns:a16="http://schemas.microsoft.com/office/drawing/2014/main" id="{518FF680-60A3-9AED-FC00-51B9A9CFE0DE}"/>
              </a:ext>
            </a:extLst>
          </p:cNvPr>
          <p:cNvSpPr>
            <a:spLocks noChangeArrowheads="1"/>
          </p:cNvSpPr>
          <p:nvPr/>
        </p:nvSpPr>
        <p:spPr bwMode="auto">
          <a:xfrm>
            <a:off x="642938" y="1125538"/>
            <a:ext cx="785812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この基本的な中国語の“补语”の用法をマスターすれば、中国語の表現も一段と良くなる。したがって、例（</a:t>
            </a:r>
            <a:r>
              <a:rPr lang="en-US" altLang="ja-JP" sz="2400">
                <a:solidFill>
                  <a:schemeClr val="tx1"/>
                </a:solidFill>
                <a:latin typeface="Calibri" panose="020F0502020204030204" pitchFamily="34" charset="0"/>
                <a:ea typeface="ＭＳ Ｐゴシック" panose="020B0600070205080204" pitchFamily="50" charset="-128"/>
              </a:rPr>
              <a:t>16</a:t>
            </a:r>
            <a:r>
              <a:rPr lang="ja-JP" altLang="ja-JP" sz="2400">
                <a:solidFill>
                  <a:schemeClr val="tx1"/>
                </a:solidFill>
                <a:latin typeface="Calibri" panose="020F0502020204030204" pitchFamily="34" charset="0"/>
                <a:ea typeface="ＭＳ Ｐゴシック" panose="020B0600070205080204" pitchFamily="50" charset="-128"/>
              </a:rPr>
              <a:t>）の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動詞文を、次の例（</a:t>
            </a:r>
            <a:r>
              <a:rPr lang="en-US" altLang="ja-JP" sz="2400">
                <a:solidFill>
                  <a:schemeClr val="tx1"/>
                </a:solidFill>
                <a:latin typeface="Calibri" panose="020F0502020204030204" pitchFamily="34" charset="0"/>
                <a:ea typeface="ＭＳ Ｐゴシック" panose="020B0600070205080204" pitchFamily="50" charset="-128"/>
              </a:rPr>
              <a:t>22</a:t>
            </a:r>
            <a:r>
              <a:rPr lang="ja-JP" altLang="ja-JP" sz="2400">
                <a:solidFill>
                  <a:schemeClr val="tx1"/>
                </a:solidFill>
                <a:latin typeface="Calibri" panose="020F0502020204030204" pitchFamily="34" charset="0"/>
                <a:ea typeface="ＭＳ Ｐゴシック" panose="020B0600070205080204" pitchFamily="50" charset="-128"/>
              </a:rPr>
              <a:t>）のように、一般動詞の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上</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を用いた「イベント」を表す文にすればよりましな文になる。</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F7BE9D1-EBE5-6921-2BDE-3E40D7B6CA31}"/>
              </a:ext>
            </a:extLst>
          </p:cNvPr>
          <p:cNvSpPr txBox="1"/>
          <p:nvPr/>
        </p:nvSpPr>
        <p:spPr>
          <a:xfrm>
            <a:off x="971550" y="4868863"/>
            <a:ext cx="741680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23</a:t>
            </a:r>
            <a:r>
              <a:rPr lang="ja-JP" altLang="ja-JP" sz="2400" dirty="0"/>
              <a:t>）这个男孩儿从小学</a:t>
            </a:r>
            <a:r>
              <a:rPr lang="en-US" altLang="ja-JP" sz="2400" dirty="0"/>
              <a:t>2</a:t>
            </a:r>
            <a:r>
              <a:rPr lang="ja-JP" altLang="ja-JP" sz="2400" dirty="0"/>
              <a:t>年级到</a:t>
            </a:r>
            <a:r>
              <a:rPr lang="en-US" altLang="ja-JP" sz="2400" dirty="0"/>
              <a:t>5</a:t>
            </a:r>
            <a:r>
              <a:rPr lang="ja-JP" altLang="ja-JP" sz="2400" dirty="0"/>
              <a:t>年级</a:t>
            </a:r>
            <a:r>
              <a:rPr lang="ja-JP" altLang="ja-JP" sz="2400" dirty="0">
                <a:solidFill>
                  <a:srgbClr val="FF0000"/>
                </a:solidFill>
              </a:rPr>
              <a:t>上</a:t>
            </a:r>
            <a:r>
              <a:rPr lang="ja-JP" altLang="ja-JP" sz="2400" dirty="0"/>
              <a:t>埼玉县川越市的</a:t>
            </a:r>
            <a:r>
              <a:rPr lang="ja-JP" altLang="ja-JP" sz="2400" dirty="0">
                <a:solidFill>
                  <a:srgbClr val="FF0000"/>
                </a:solidFill>
              </a:rPr>
              <a:t>补习学校</a:t>
            </a:r>
            <a:r>
              <a:rPr lang="ja-JP" altLang="ja-JP" sz="2400" dirty="0"/>
              <a:t>，</a:t>
            </a:r>
            <a:r>
              <a:rPr lang="ja-JP" altLang="ja-JP" sz="2400" dirty="0">
                <a:solidFill>
                  <a:srgbClr val="FF0000"/>
                </a:solidFill>
              </a:rPr>
              <a:t>上</a:t>
            </a:r>
            <a:r>
              <a:rPr lang="ja-JP" altLang="ja-JP" sz="2400" dirty="0"/>
              <a:t>了</a:t>
            </a:r>
            <a:r>
              <a:rPr lang="zh-CN" altLang="en-US" sz="2400" dirty="0"/>
              <a:t>大约</a:t>
            </a:r>
            <a:r>
              <a:rPr lang="en-US" altLang="ja-JP" sz="2400" dirty="0"/>
              <a:t>3</a:t>
            </a:r>
            <a:r>
              <a:rPr lang="ja-JP" altLang="ja-JP" sz="2400" dirty="0"/>
              <a:t>年。</a:t>
            </a:r>
          </a:p>
        </p:txBody>
      </p:sp>
      <p:sp>
        <p:nvSpPr>
          <p:cNvPr id="75779" name="正方形/長方形 1">
            <a:extLst>
              <a:ext uri="{FF2B5EF4-FFF2-40B4-BE49-F238E27FC236}">
                <a16:creationId xmlns:a16="http://schemas.microsoft.com/office/drawing/2014/main" id="{0444B0EB-F073-8887-E074-5D5AE92EC9D7}"/>
              </a:ext>
            </a:extLst>
          </p:cNvPr>
          <p:cNvSpPr>
            <a:spLocks noChangeArrowheads="1"/>
          </p:cNvSpPr>
          <p:nvPr/>
        </p:nvSpPr>
        <p:spPr bwMode="auto">
          <a:xfrm>
            <a:off x="642938" y="533400"/>
            <a:ext cx="7858125"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例（</a:t>
            </a:r>
            <a:r>
              <a:rPr lang="en-US" altLang="ja-JP" sz="2400">
                <a:solidFill>
                  <a:schemeClr val="tx1"/>
                </a:solidFill>
                <a:latin typeface="Calibri" panose="020F0502020204030204" pitchFamily="34" charset="0"/>
                <a:ea typeface="ＭＳ Ｐゴシック" panose="020B0600070205080204" pitchFamily="50" charset="-128"/>
              </a:rPr>
              <a:t>22</a:t>
            </a:r>
            <a:r>
              <a:rPr lang="ja-JP" altLang="ja-JP" sz="2400">
                <a:solidFill>
                  <a:schemeClr val="tx1"/>
                </a:solidFill>
                <a:latin typeface="Calibri" panose="020F0502020204030204" pitchFamily="34" charset="0"/>
                <a:ea typeface="ＭＳ Ｐゴシック" panose="020B0600070205080204" pitchFamily="50" charset="-128"/>
              </a:rPr>
              <a:t>）は、例（</a:t>
            </a:r>
            <a:r>
              <a:rPr lang="en-US" altLang="ja-JP" sz="2400">
                <a:solidFill>
                  <a:schemeClr val="tx1"/>
                </a:solidFill>
                <a:latin typeface="Calibri" panose="020F0502020204030204" pitchFamily="34" charset="0"/>
                <a:ea typeface="ＭＳ Ｐゴシック" panose="020B0600070205080204" pitchFamily="50" charset="-128"/>
              </a:rPr>
              <a:t>21b</a:t>
            </a:r>
            <a:r>
              <a:rPr lang="ja-JP" altLang="ja-JP" sz="2400">
                <a:solidFill>
                  <a:schemeClr val="tx1"/>
                </a:solidFill>
                <a:latin typeface="Calibri" panose="020F0502020204030204" pitchFamily="34" charset="0"/>
                <a:ea typeface="ＭＳ Ｐゴシック" panose="020B0600070205080204" pitchFamily="50" charset="-128"/>
              </a:rPr>
              <a:t>）に習って、</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上～补习学校，上了３年</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というように、動詞</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上</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を繰り返している。この中で、時間の起点と終点を表す文成分（</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从小学</a:t>
            </a:r>
            <a:r>
              <a:rPr lang="en-US" altLang="ja-JP" sz="2400">
                <a:solidFill>
                  <a:schemeClr val="tx1"/>
                </a:solidFill>
                <a:latin typeface="Calibri" panose="020F0502020204030204" pitchFamily="34" charset="0"/>
                <a:ea typeface="ＭＳ Ｐゴシック" panose="020B0600070205080204" pitchFamily="50" charset="-128"/>
              </a:rPr>
              <a:t>2</a:t>
            </a:r>
            <a:r>
              <a:rPr lang="ja-JP" altLang="ja-JP" sz="2400">
                <a:solidFill>
                  <a:schemeClr val="tx1"/>
                </a:solidFill>
                <a:latin typeface="Calibri" panose="020F0502020204030204" pitchFamily="34" charset="0"/>
                <a:ea typeface="ＭＳ Ｐゴシック" panose="020B0600070205080204" pitchFamily="50" charset="-128"/>
              </a:rPr>
              <a:t>年级到</a:t>
            </a:r>
            <a:r>
              <a:rPr lang="en-US" altLang="ja-JP" sz="2400">
                <a:solidFill>
                  <a:schemeClr val="tx1"/>
                </a:solidFill>
                <a:latin typeface="Calibri" panose="020F0502020204030204" pitchFamily="34" charset="0"/>
                <a:ea typeface="ＭＳ Ｐゴシック" panose="020B0600070205080204" pitchFamily="50" charset="-128"/>
              </a:rPr>
              <a:t>5</a:t>
            </a:r>
            <a:r>
              <a:rPr lang="ja-JP" altLang="ja-JP" sz="2400">
                <a:solidFill>
                  <a:schemeClr val="tx1"/>
                </a:solidFill>
                <a:latin typeface="Calibri" panose="020F0502020204030204" pitchFamily="34" charset="0"/>
                <a:ea typeface="ＭＳ Ｐゴシック" panose="020B0600070205080204" pitchFamily="50" charset="-128"/>
              </a:rPr>
              <a:t>年级</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）は、</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番目の動詞と目的語（</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上～补习学校</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）の後、つまり２番目の動詞の前に位置しているが、この「起点と終点」を示す文成分は、中国語では、動詞を修飾する“状语”として文の中に入っているので、</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番目の動詞の前に移動することができる。（</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番目の動詞は、目的語を伴っているので、イベントを表している。だから、</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番目の動詞の前に置くことがむしろ求められている。）次のようになる。</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5D90929-D687-56EC-AE60-7361094A58AE}"/>
              </a:ext>
            </a:extLst>
          </p:cNvPr>
          <p:cNvSpPr txBox="1"/>
          <p:nvPr/>
        </p:nvSpPr>
        <p:spPr>
          <a:xfrm>
            <a:off x="1116013" y="2349500"/>
            <a:ext cx="6192837"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21</a:t>
            </a:r>
            <a:r>
              <a:rPr lang="ja-JP" altLang="ja-JP" sz="2400" dirty="0"/>
              <a:t>）</a:t>
            </a:r>
            <a:r>
              <a:rPr lang="en-US" altLang="ja-JP" sz="2400" dirty="0"/>
              <a:t>a.</a:t>
            </a:r>
            <a:r>
              <a:rPr lang="ja-JP" altLang="ja-JP" sz="2400" dirty="0"/>
              <a:t>（再録）中国語を</a:t>
            </a:r>
            <a:r>
              <a:rPr lang="en-US" altLang="ja-JP" sz="2400" dirty="0"/>
              <a:t>3</a:t>
            </a:r>
            <a:r>
              <a:rPr lang="ja-JP" altLang="ja-JP" sz="2400" dirty="0"/>
              <a:t>時間勉強する。</a:t>
            </a:r>
          </a:p>
          <a:p>
            <a:pPr>
              <a:defRPr/>
            </a:pPr>
            <a:r>
              <a:rPr lang="ja-JP" altLang="ja-JP" sz="2400" dirty="0"/>
              <a:t>（</a:t>
            </a:r>
            <a:r>
              <a:rPr lang="en-US" altLang="ja-JP" sz="2400" dirty="0"/>
              <a:t>24</a:t>
            </a:r>
            <a:r>
              <a:rPr lang="ja-JP" altLang="ja-JP" sz="2400" dirty="0"/>
              <a:t>）学</a:t>
            </a:r>
            <a:r>
              <a:rPr lang="en-US" altLang="ja-JP" sz="2400" dirty="0"/>
              <a:t>3</a:t>
            </a:r>
            <a:r>
              <a:rPr lang="ja-JP" altLang="ja-JP" sz="2400" dirty="0"/>
              <a:t>个小时汉语。</a:t>
            </a:r>
          </a:p>
        </p:txBody>
      </p:sp>
      <p:sp>
        <p:nvSpPr>
          <p:cNvPr id="76803" name="正方形/長方形 1">
            <a:extLst>
              <a:ext uri="{FF2B5EF4-FFF2-40B4-BE49-F238E27FC236}">
                <a16:creationId xmlns:a16="http://schemas.microsoft.com/office/drawing/2014/main" id="{55B8A5C9-F0F7-66FA-54FE-0FB05A8B7E22}"/>
              </a:ext>
            </a:extLst>
          </p:cNvPr>
          <p:cNvSpPr>
            <a:spLocks noChangeArrowheads="1"/>
          </p:cNvSpPr>
          <p:nvPr/>
        </p:nvSpPr>
        <p:spPr bwMode="auto">
          <a:xfrm>
            <a:off x="642938" y="533400"/>
            <a:ext cx="7858125"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中国語の時量補語が目的語と一緒に現れた際、もう１つの表現法がある。それは、目的語を補語の後ろに置くことである。この場合は、動詞が</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つで済む。たとえば、例（</a:t>
            </a:r>
            <a:r>
              <a:rPr lang="en-US" altLang="ja-JP" sz="2400">
                <a:solidFill>
                  <a:schemeClr val="tx1"/>
                </a:solidFill>
                <a:latin typeface="Calibri" panose="020F0502020204030204" pitchFamily="34" charset="0"/>
                <a:ea typeface="ＭＳ Ｐゴシック" panose="020B0600070205080204" pitchFamily="50" charset="-128"/>
              </a:rPr>
              <a:t>21a</a:t>
            </a:r>
            <a:r>
              <a:rPr lang="ja-JP" altLang="ja-JP" sz="2400">
                <a:solidFill>
                  <a:schemeClr val="tx1"/>
                </a:solidFill>
                <a:latin typeface="Calibri" panose="020F0502020204030204" pitchFamily="34" charset="0"/>
                <a:ea typeface="ＭＳ Ｐゴシック" panose="020B0600070205080204" pitchFamily="50" charset="-128"/>
              </a:rPr>
              <a:t>）は次の例（</a:t>
            </a:r>
            <a:r>
              <a:rPr lang="en-US" altLang="ja-JP" sz="2400">
                <a:solidFill>
                  <a:schemeClr val="tx1"/>
                </a:solidFill>
                <a:latin typeface="Calibri" panose="020F0502020204030204" pitchFamily="34" charset="0"/>
                <a:ea typeface="ＭＳ Ｐゴシック" panose="020B0600070205080204" pitchFamily="50" charset="-128"/>
              </a:rPr>
              <a:t>24</a:t>
            </a:r>
            <a:r>
              <a:rPr lang="ja-JP" altLang="ja-JP" sz="2400">
                <a:solidFill>
                  <a:schemeClr val="tx1"/>
                </a:solidFill>
                <a:latin typeface="Calibri" panose="020F0502020204030204" pitchFamily="34" charset="0"/>
                <a:ea typeface="ＭＳ Ｐゴシック" panose="020B0600070205080204" pitchFamily="50" charset="-128"/>
              </a:rPr>
              <a:t>）のようにすることができる。</a:t>
            </a: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ただし、このような変換は、あくまでも目的語が比較的単純な場合に限られる。それでも、このような変換を用いて、例（</a:t>
            </a:r>
            <a:r>
              <a:rPr lang="en-US" altLang="ja-JP" sz="2400">
                <a:solidFill>
                  <a:schemeClr val="tx1"/>
                </a:solidFill>
                <a:latin typeface="Calibri" panose="020F0502020204030204" pitchFamily="34" charset="0"/>
                <a:ea typeface="ＭＳ Ｐゴシック" panose="020B0600070205080204" pitchFamily="50" charset="-128"/>
              </a:rPr>
              <a:t>23</a:t>
            </a:r>
            <a:r>
              <a:rPr lang="ja-JP" altLang="ja-JP" sz="2400">
                <a:solidFill>
                  <a:schemeClr val="tx1"/>
                </a:solidFill>
                <a:latin typeface="Calibri" panose="020F0502020204030204" pitchFamily="34" charset="0"/>
                <a:ea typeface="ＭＳ Ｐゴシック" panose="020B0600070205080204" pitchFamily="50" charset="-128"/>
              </a:rPr>
              <a:t>）に手を入れれば、次の例（</a:t>
            </a:r>
            <a:r>
              <a:rPr lang="en-US" altLang="ja-JP" sz="2400">
                <a:solidFill>
                  <a:schemeClr val="tx1"/>
                </a:solidFill>
                <a:latin typeface="Calibri" panose="020F0502020204030204" pitchFamily="34" charset="0"/>
                <a:ea typeface="ＭＳ Ｐゴシック" panose="020B0600070205080204" pitchFamily="50" charset="-128"/>
              </a:rPr>
              <a:t>25</a:t>
            </a:r>
            <a:r>
              <a:rPr lang="ja-JP" altLang="ja-JP" sz="2400">
                <a:solidFill>
                  <a:schemeClr val="tx1"/>
                </a:solidFill>
                <a:latin typeface="Calibri" panose="020F0502020204030204" pitchFamily="34" charset="0"/>
                <a:ea typeface="ＭＳ Ｐゴシック" panose="020B0600070205080204" pitchFamily="50" charset="-128"/>
              </a:rPr>
              <a:t>）に直すことができる。</a:t>
            </a:r>
          </a:p>
        </p:txBody>
      </p:sp>
      <p:sp>
        <p:nvSpPr>
          <p:cNvPr id="4" name="テキスト ボックス 3">
            <a:extLst>
              <a:ext uri="{FF2B5EF4-FFF2-40B4-BE49-F238E27FC236}">
                <a16:creationId xmlns:a16="http://schemas.microsoft.com/office/drawing/2014/main" id="{67F1403A-3E62-FBBB-44B5-ED60D064C161}"/>
              </a:ext>
            </a:extLst>
          </p:cNvPr>
          <p:cNvSpPr txBox="1"/>
          <p:nvPr/>
        </p:nvSpPr>
        <p:spPr>
          <a:xfrm>
            <a:off x="642938" y="4868863"/>
            <a:ext cx="8250237"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25</a:t>
            </a:r>
            <a:r>
              <a:rPr lang="zh-CN" altLang="ja-JP" sz="2400" dirty="0"/>
              <a:t>）这个男孩儿从小学</a:t>
            </a:r>
            <a:r>
              <a:rPr lang="en-US" altLang="ja-JP" sz="2400" dirty="0"/>
              <a:t>2</a:t>
            </a:r>
            <a:r>
              <a:rPr lang="zh-CN" altLang="ja-JP" sz="2400" dirty="0"/>
              <a:t>年级到</a:t>
            </a:r>
            <a:r>
              <a:rPr lang="en-US" altLang="ja-JP" sz="2400" dirty="0"/>
              <a:t>5</a:t>
            </a:r>
            <a:r>
              <a:rPr lang="zh-CN" altLang="ja-JP" sz="2400" dirty="0"/>
              <a:t>年级，</a:t>
            </a:r>
            <a:r>
              <a:rPr lang="zh-CN" altLang="ja-JP" sz="2400" dirty="0">
                <a:solidFill>
                  <a:srgbClr val="FF0000"/>
                </a:solidFill>
              </a:rPr>
              <a:t>上</a:t>
            </a:r>
            <a:r>
              <a:rPr lang="zh-CN" altLang="ja-JP" sz="2400" dirty="0"/>
              <a:t>了</a:t>
            </a:r>
            <a:r>
              <a:rPr lang="zh-CN" altLang="en-US" sz="2400" dirty="0"/>
              <a:t>大约</a:t>
            </a:r>
            <a:r>
              <a:rPr lang="en-US" altLang="ja-JP" sz="2400" dirty="0"/>
              <a:t>3</a:t>
            </a:r>
            <a:r>
              <a:rPr lang="zh-CN" altLang="ja-JP" sz="2400" dirty="0"/>
              <a:t>年埼玉县川越市的补习学校。</a:t>
            </a:r>
            <a:endParaRPr lang="ja-JP" altLang="ja-JP" sz="24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
            <a:extLst>
              <a:ext uri="{FF2B5EF4-FFF2-40B4-BE49-F238E27FC236}">
                <a16:creationId xmlns:a16="http://schemas.microsoft.com/office/drawing/2014/main" id="{97FFA8AB-7E64-BC1F-06D0-2A5F41404B62}"/>
              </a:ext>
            </a:extLst>
          </p:cNvPr>
          <p:cNvSpPr>
            <a:spLocks noChangeArrowheads="1"/>
          </p:cNvSpPr>
          <p:nvPr/>
        </p:nvSpPr>
        <p:spPr bwMode="auto">
          <a:xfrm>
            <a:off x="684213" y="1052513"/>
            <a:ext cx="8315325"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179388">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例（</a:t>
            </a:r>
            <a:r>
              <a:rPr lang="en-US" altLang="ja-JP"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25</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）は中国語としては文法的になっているが、動詞“</a:t>
            </a:r>
            <a:r>
              <a:rPr lang="ja-JP" altLang="en-US" sz="2400">
                <a:solidFill>
                  <a:schemeClr val="tx1"/>
                </a:solidFill>
                <a:latin typeface="SimSun" panose="02010600030101010101" pitchFamily="2" charset="-122"/>
                <a:ea typeface="ＭＳ Ｐゴシック" panose="020B0600070205080204" pitchFamily="50" charset="-128"/>
                <a:cs typeface="Times New Roman" panose="02020603050405020304" pitchFamily="18" charset="0"/>
              </a:rPr>
              <a:t>上了</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”の後の目的語成分（“</a:t>
            </a:r>
            <a:r>
              <a:rPr lang="ja-JP" altLang="en-US" sz="2400">
                <a:solidFill>
                  <a:schemeClr val="tx1"/>
                </a:solidFill>
                <a:latin typeface="SimSun" panose="02010600030101010101" pitchFamily="2" charset="-122"/>
                <a:ea typeface="ＭＳ Ｐゴシック" panose="020B0600070205080204" pitchFamily="50" charset="-128"/>
                <a:cs typeface="Times New Roman" panose="02020603050405020304" pitchFamily="18" charset="0"/>
              </a:rPr>
              <a:t>埼玉县川越市的补习学校</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”）がやはり長いので、すっきりとした中国語の表現とはまだ言えないかもしれない。</a:t>
            </a:r>
            <a:endParaRPr lang="ja-JP" altLang="en-US" sz="2400">
              <a:solidFill>
                <a:schemeClr val="tx1"/>
              </a:solidFill>
              <a:latin typeface="Calibri" panose="020F0502020204030204" pitchFamily="34" charset="0"/>
              <a:ea typeface="ＭＳ Ｐゴシック" panose="020B0600070205080204" pitchFamily="50" charset="-128"/>
              <a:cs typeface="Times New Roman" panose="02020603050405020304" pitchFamily="18" charset="0"/>
            </a:endParaRPr>
          </a:p>
          <a:p>
            <a:pPr>
              <a:spcBef>
                <a:spcPct val="0"/>
              </a:spcBef>
              <a:buClrTx/>
              <a:buFontTx/>
              <a:buNone/>
            </a:pP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そこで、さらなる修正を加えた方がいい。</a:t>
            </a:r>
            <a:endParaRPr lang="ja-JP" altLang="en-US" sz="2400">
              <a:solidFill>
                <a:schemeClr val="tx1"/>
              </a:solidFill>
              <a:latin typeface="Calibri" panose="020F0502020204030204" pitchFamily="34" charset="0"/>
              <a:ea typeface="ＭＳ Ｐゴシック" panose="020B0600070205080204" pitchFamily="50" charset="-128"/>
              <a:cs typeface="Times New Roman" panose="02020603050405020304" pitchFamily="18" charset="0"/>
            </a:endParaRPr>
          </a:p>
          <a:p>
            <a:pPr>
              <a:spcBef>
                <a:spcPct val="0"/>
              </a:spcBef>
              <a:buClrTx/>
              <a:buFontTx/>
              <a:buNone/>
            </a:pP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例（</a:t>
            </a:r>
            <a:r>
              <a:rPr lang="en-US" altLang="ja-JP"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23</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）と（</a:t>
            </a:r>
            <a:r>
              <a:rPr lang="en-US" altLang="ja-JP"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25</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）は一応しっかりした中国語表現になっている。しかし、この文中の目的語としての「埼玉県川越市の学習塾」の中国語訳“</a:t>
            </a:r>
            <a:r>
              <a:rPr lang="ja-JP" altLang="en-US" sz="2400">
                <a:solidFill>
                  <a:schemeClr val="tx1"/>
                </a:solidFill>
                <a:latin typeface="SimSun" panose="02010600030101010101" pitchFamily="2" charset="-122"/>
                <a:ea typeface="ＭＳ Ｐゴシック" panose="020B0600070205080204" pitchFamily="50" charset="-128"/>
                <a:cs typeface="Times New Roman" panose="02020603050405020304" pitchFamily="18" charset="0"/>
              </a:rPr>
              <a:t>埼玉县川越市的补习学校</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”は、どちらかと言えば、やはり長いというきらいがある。目的語として</a:t>
            </a:r>
            <a:r>
              <a:rPr lang="en-US" altLang="ja-JP"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4</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文字の“</a:t>
            </a:r>
            <a:r>
              <a:rPr lang="ja-JP" altLang="en-US" sz="2400">
                <a:solidFill>
                  <a:schemeClr val="tx1"/>
                </a:solidFill>
                <a:latin typeface="SimSun" panose="02010600030101010101" pitchFamily="2" charset="-122"/>
                <a:ea typeface="ＭＳ Ｐゴシック" panose="020B0600070205080204" pitchFamily="50" charset="-128"/>
                <a:cs typeface="Times New Roman" panose="02020603050405020304" pitchFamily="18" charset="0"/>
              </a:rPr>
              <a:t>补习学校</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”だけでも長い上、“</a:t>
            </a:r>
            <a:r>
              <a:rPr lang="ja-JP" altLang="en-US" sz="2400">
                <a:solidFill>
                  <a:schemeClr val="tx1"/>
                </a:solidFill>
                <a:latin typeface="SimSun" panose="02010600030101010101" pitchFamily="2" charset="-122"/>
                <a:ea typeface="ＭＳ Ｐゴシック" panose="020B0600070205080204" pitchFamily="50" charset="-128"/>
                <a:cs typeface="Times New Roman" panose="02020603050405020304" pitchFamily="18" charset="0"/>
              </a:rPr>
              <a:t>埼玉县川越市的</a:t>
            </a:r>
            <a:r>
              <a:rPr lang="ja-JP" altLang="en-US" sz="2400">
                <a:solidFill>
                  <a:schemeClr val="tx1"/>
                </a:solidFill>
                <a:latin typeface="Century" panose="02040604050505020304" pitchFamily="18" charset="0"/>
                <a:ea typeface="ＭＳ Ｐゴシック" panose="020B0600070205080204" pitchFamily="50" charset="-128"/>
                <a:cs typeface="Times New Roman" panose="02020603050405020304" pitchFamily="18" charset="0"/>
              </a:rPr>
              <a:t>”という長い連体修飾語を持っている。長い連体修飾語を嫌う中国語の表現としては、経済性が欠ける。</a:t>
            </a:r>
            <a:endParaRPr lang="ja-JP" altLang="en-US" sz="2400">
              <a:solidFill>
                <a:schemeClr val="tx1"/>
              </a:solidFill>
              <a:latin typeface="Calibri" panose="020F0502020204030204" pitchFamily="34" charset="0"/>
              <a:ea typeface="ＭＳ Ｐゴシック" panose="020B0600070205080204" pitchFamily="50" charset="-128"/>
              <a:cs typeface="Times New Roman" panose="02020603050405020304"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0B5202EB-1BE7-41B2-F6FF-B3E6B92F5C81}"/>
              </a:ext>
            </a:extLst>
          </p:cNvPr>
          <p:cNvSpPr txBox="1"/>
          <p:nvPr/>
        </p:nvSpPr>
        <p:spPr>
          <a:xfrm>
            <a:off x="1187450" y="5373688"/>
            <a:ext cx="7416800"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US" altLang="ja-JP" sz="2400" dirty="0"/>
              <a:t>26</a:t>
            </a:r>
            <a:r>
              <a:rPr lang="ja-JP" altLang="ja-JP" sz="2400" dirty="0"/>
              <a:t>）这个男孩儿从小学</a:t>
            </a:r>
            <a:r>
              <a:rPr lang="en-US" altLang="ja-JP" sz="2400" dirty="0"/>
              <a:t>2</a:t>
            </a:r>
            <a:r>
              <a:rPr lang="ja-JP" altLang="ja-JP" sz="2400" dirty="0"/>
              <a:t>年级到</a:t>
            </a:r>
            <a:r>
              <a:rPr lang="en-US" altLang="ja-JP" sz="2400" dirty="0"/>
              <a:t>5</a:t>
            </a:r>
            <a:r>
              <a:rPr lang="ja-JP" altLang="ja-JP" sz="2400" dirty="0"/>
              <a:t>年级，在埼玉县川越市上了</a:t>
            </a:r>
            <a:r>
              <a:rPr lang="zh-CN" altLang="en-US" sz="2400" dirty="0"/>
              <a:t>大约</a:t>
            </a:r>
            <a:r>
              <a:rPr lang="en-US" altLang="ja-JP" sz="2400" dirty="0"/>
              <a:t>3</a:t>
            </a:r>
            <a:r>
              <a:rPr lang="ja-JP" altLang="ja-JP" sz="2400" dirty="0"/>
              <a:t>年补习学校。</a:t>
            </a:r>
          </a:p>
        </p:txBody>
      </p:sp>
      <p:sp>
        <p:nvSpPr>
          <p:cNvPr id="78851" name="Rectangle 2">
            <a:extLst>
              <a:ext uri="{FF2B5EF4-FFF2-40B4-BE49-F238E27FC236}">
                <a16:creationId xmlns:a16="http://schemas.microsoft.com/office/drawing/2014/main" id="{685B5174-E170-0066-0A6F-27BF36E2D348}"/>
              </a:ext>
            </a:extLst>
          </p:cNvPr>
          <p:cNvSpPr>
            <a:spLocks noChangeArrowheads="1"/>
          </p:cNvSpPr>
          <p:nvPr/>
        </p:nvSpPr>
        <p:spPr bwMode="auto">
          <a:xfrm>
            <a:off x="611188" y="476250"/>
            <a:ext cx="8281987"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ＭＳ 明朝" panose="02020609040205080304" pitchFamily="17" charset="-128"/>
                <a:ea typeface="ＭＳ Ｐゴシック" panose="020B0600070205080204" pitchFamily="50" charset="-128"/>
                <a:cs typeface="Times New Roman" panose="02020603050405020304" pitchFamily="18" charset="0"/>
              </a:rPr>
              <a:t>　　そこで、ここの日本語文をもう一度考え直してみる。日本語原文「埼玉県川越市の学習塾に通う」では、「埼玉県川越市の」は「学習塾」の連体修飾語成分として機能している。我々はここでこの「埼玉県川越市」を動詞「通う」の連用修飾語成分に直し、つまり、「埼玉県川越市の学習塾に通う」を、「埼玉県川越市で学習塾に通う」のようにして（と考えて）みる。こうしてできた、「埼玉県川越市で学習塾に通う」を中国語に訳せば、すっきりとした中国語訳ができる。つまり、元々「学習塾」の連体修飾語成分としての「埼玉県川越市の」を、動詞を修飾する連用修飾語成分「埼玉県川越市で」にして、すなわち、「その少年が埼玉県川越市で、小学校二年から五年まで約三年間、学習塾に通った」という意味の文にする。これを中国語に訳せば、次の例（</a:t>
            </a:r>
            <a:r>
              <a:rPr lang="en-US" altLang="ja-JP" sz="2400">
                <a:solidFill>
                  <a:schemeClr val="tx1"/>
                </a:solidFill>
                <a:latin typeface="ＭＳ 明朝" panose="02020609040205080304" pitchFamily="17" charset="-128"/>
                <a:ea typeface="ＭＳ Ｐゴシック" panose="020B0600070205080204" pitchFamily="50" charset="-128"/>
                <a:cs typeface="Times New Roman" panose="02020603050405020304" pitchFamily="18" charset="0"/>
              </a:rPr>
              <a:t>26</a:t>
            </a:r>
            <a:r>
              <a:rPr lang="ja-JP" altLang="en-US" sz="2400">
                <a:solidFill>
                  <a:schemeClr val="tx1"/>
                </a:solidFill>
                <a:latin typeface="ＭＳ 明朝" panose="02020609040205080304" pitchFamily="17" charset="-128"/>
                <a:ea typeface="ＭＳ Ｐゴシック" panose="020B0600070205080204" pitchFamily="50" charset="-128"/>
                <a:cs typeface="Times New Roman" panose="02020603050405020304" pitchFamily="18" charset="0"/>
              </a:rPr>
              <a:t>）になる。</a:t>
            </a:r>
            <a:r>
              <a:rPr lang="ja-JP" altLang="en-US" sz="2400">
                <a:solidFill>
                  <a:schemeClr val="tx1"/>
                </a:solidFill>
                <a:latin typeface="Calibri" panose="020F0502020204030204" pitchFamily="34" charset="0"/>
                <a:ea typeface="ＭＳ Ｐゴシック" panose="020B0600070205080204" pitchFamily="50" charset="-128"/>
                <a:cs typeface="Times New Roman" panose="02020603050405020304" pitchFamily="18" charset="0"/>
              </a:rPr>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正方形/長方形 1">
            <a:extLst>
              <a:ext uri="{FF2B5EF4-FFF2-40B4-BE49-F238E27FC236}">
                <a16:creationId xmlns:a16="http://schemas.microsoft.com/office/drawing/2014/main" id="{F7D20B2F-7849-F843-E128-75196D8C1C37}"/>
              </a:ext>
            </a:extLst>
          </p:cNvPr>
          <p:cNvSpPr>
            <a:spLocks noChangeArrowheads="1"/>
          </p:cNvSpPr>
          <p:nvPr/>
        </p:nvSpPr>
        <p:spPr bwMode="auto">
          <a:xfrm>
            <a:off x="642938" y="623888"/>
            <a:ext cx="7858125"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例（</a:t>
            </a:r>
            <a:r>
              <a:rPr lang="en-US" altLang="ja-JP" sz="2400">
                <a:solidFill>
                  <a:schemeClr val="tx1"/>
                </a:solidFill>
                <a:latin typeface="Calibri" panose="020F0502020204030204" pitchFamily="34" charset="0"/>
                <a:ea typeface="ＭＳ Ｐゴシック" panose="020B0600070205080204" pitchFamily="50" charset="-128"/>
              </a:rPr>
              <a:t>26</a:t>
            </a:r>
            <a:r>
              <a:rPr lang="ja-JP" altLang="ja-JP" sz="2400">
                <a:solidFill>
                  <a:schemeClr val="tx1"/>
                </a:solidFill>
                <a:latin typeface="Calibri" panose="020F0502020204030204" pitchFamily="34" charset="0"/>
                <a:ea typeface="ＭＳ Ｐゴシック" panose="020B0600070205080204" pitchFamily="50" charset="-128"/>
              </a:rPr>
              <a:t>）では動詞述語の</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上了</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の後の部分は、時量を表す言葉と目的語を合わせて、</a:t>
            </a:r>
            <a:r>
              <a:rPr lang="en-US" altLang="ja-JP" sz="2400">
                <a:solidFill>
                  <a:schemeClr val="tx1"/>
                </a:solidFill>
                <a:latin typeface="Calibri" panose="020F0502020204030204" pitchFamily="34" charset="0"/>
                <a:ea typeface="ＭＳ Ｐゴシック" panose="020B0600070205080204" pitchFamily="50" charset="-128"/>
              </a:rPr>
              <a:t>“</a:t>
            </a:r>
            <a:r>
              <a:rPr lang="zh-CN" altLang="en-US" sz="2400">
                <a:solidFill>
                  <a:schemeClr val="tx1"/>
                </a:solidFill>
                <a:latin typeface="Calibri" panose="020F0502020204030204" pitchFamily="34" charset="0"/>
                <a:ea typeface="ＭＳ Ｐゴシック" panose="020B0600070205080204" pitchFamily="50" charset="-128"/>
              </a:rPr>
              <a:t>大约</a:t>
            </a:r>
            <a:r>
              <a:rPr lang="en-US" altLang="ja-JP" sz="2400">
                <a:solidFill>
                  <a:schemeClr val="tx1"/>
                </a:solidFill>
                <a:latin typeface="Calibri" panose="020F0502020204030204" pitchFamily="34" charset="0"/>
                <a:ea typeface="ＭＳ Ｐゴシック" panose="020B0600070205080204" pitchFamily="50" charset="-128"/>
              </a:rPr>
              <a:t>3</a:t>
            </a:r>
            <a:r>
              <a:rPr lang="ja-JP" altLang="ja-JP" sz="2400">
                <a:solidFill>
                  <a:schemeClr val="tx1"/>
                </a:solidFill>
                <a:latin typeface="Calibri" panose="020F0502020204030204" pitchFamily="34" charset="0"/>
                <a:ea typeface="ＭＳ Ｐゴシック" panose="020B0600070205080204" pitchFamily="50" charset="-128"/>
              </a:rPr>
              <a:t>年补习学校</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と大分短くなり、中国語としては非常にすっきりしたものになる。</a:t>
            </a:r>
          </a:p>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なお、この例（</a:t>
            </a:r>
            <a:r>
              <a:rPr lang="en-US" altLang="ja-JP" sz="2400">
                <a:solidFill>
                  <a:schemeClr val="tx1"/>
                </a:solidFill>
                <a:latin typeface="Calibri" panose="020F0502020204030204" pitchFamily="34" charset="0"/>
                <a:ea typeface="ＭＳ Ｐゴシック" panose="020B0600070205080204" pitchFamily="50" charset="-128"/>
              </a:rPr>
              <a:t>26</a:t>
            </a:r>
            <a:r>
              <a:rPr lang="ja-JP" altLang="ja-JP" sz="2400">
                <a:solidFill>
                  <a:schemeClr val="tx1"/>
                </a:solidFill>
                <a:latin typeface="Calibri" panose="020F0502020204030204" pitchFamily="34" charset="0"/>
                <a:ea typeface="ＭＳ Ｐゴシック" panose="020B0600070205080204" pitchFamily="50" charset="-128"/>
              </a:rPr>
              <a:t>）の中国語訳は、次のように、</a:t>
            </a:r>
            <a:r>
              <a:rPr lang="en-US" altLang="ja-JP" sz="2400">
                <a:solidFill>
                  <a:schemeClr val="tx1"/>
                </a:solidFill>
                <a:latin typeface="Calibri" panose="020F0502020204030204" pitchFamily="34" charset="0"/>
                <a:ea typeface="ＭＳ Ｐゴシック" panose="020B0600070205080204" pitchFamily="50" charset="-128"/>
              </a:rPr>
              <a:t>2</a:t>
            </a:r>
            <a:r>
              <a:rPr lang="ja-JP" altLang="ja-JP" sz="2400">
                <a:solidFill>
                  <a:schemeClr val="tx1"/>
                </a:solidFill>
                <a:latin typeface="Calibri" panose="020F0502020204030204" pitchFamily="34" charset="0"/>
                <a:ea typeface="ＭＳ Ｐゴシック" panose="020B0600070205080204" pitchFamily="50" charset="-128"/>
              </a:rPr>
              <a:t>つの「状語」（“从小学</a:t>
            </a:r>
            <a:r>
              <a:rPr lang="en-US" altLang="ja-JP" sz="2400">
                <a:solidFill>
                  <a:schemeClr val="tx1"/>
                </a:solidFill>
                <a:latin typeface="Calibri" panose="020F0502020204030204" pitchFamily="34" charset="0"/>
                <a:ea typeface="ＭＳ Ｐゴシック" panose="020B0600070205080204" pitchFamily="50" charset="-128"/>
              </a:rPr>
              <a:t>2</a:t>
            </a:r>
            <a:r>
              <a:rPr lang="ja-JP" altLang="ja-JP" sz="2400">
                <a:solidFill>
                  <a:schemeClr val="tx1"/>
                </a:solidFill>
                <a:latin typeface="Calibri" panose="020F0502020204030204" pitchFamily="34" charset="0"/>
                <a:ea typeface="ＭＳ Ｐゴシック" panose="020B0600070205080204" pitchFamily="50" charset="-128"/>
              </a:rPr>
              <a:t>年级到</a:t>
            </a:r>
            <a:r>
              <a:rPr lang="en-US" altLang="ja-JP" sz="2400">
                <a:solidFill>
                  <a:schemeClr val="tx1"/>
                </a:solidFill>
                <a:latin typeface="Calibri" panose="020F0502020204030204" pitchFamily="34" charset="0"/>
                <a:ea typeface="ＭＳ Ｐゴシック" panose="020B0600070205080204" pitchFamily="50" charset="-128"/>
              </a:rPr>
              <a:t>5</a:t>
            </a:r>
            <a:r>
              <a:rPr lang="ja-JP" altLang="ja-JP" sz="2400">
                <a:solidFill>
                  <a:schemeClr val="tx1"/>
                </a:solidFill>
                <a:latin typeface="Calibri" panose="020F0502020204030204" pitchFamily="34" charset="0"/>
                <a:ea typeface="ＭＳ Ｐゴシック" panose="020B0600070205080204" pitchFamily="50" charset="-128"/>
              </a:rPr>
              <a:t>年级”、“在埼玉县川越市”）の順序を調整して、次のように言うこともできる。</a:t>
            </a: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endParaRPr lang="en-US"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小まとめ</a:t>
            </a: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時量詞を含めた長い名詞連語が、動詞</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是</a:t>
            </a:r>
            <a:r>
              <a:rPr lang="en-US" altLang="ja-JP" sz="2400">
                <a:solidFill>
                  <a:schemeClr val="tx1"/>
                </a:solidFill>
                <a:latin typeface="Calibri" panose="020F0502020204030204" pitchFamily="34" charset="0"/>
                <a:ea typeface="ＭＳ Ｐゴシック" panose="020B0600070205080204" pitchFamily="50" charset="-128"/>
              </a:rPr>
              <a:t>”</a:t>
            </a:r>
            <a:r>
              <a:rPr lang="ja-JP" altLang="ja-JP" sz="2400">
                <a:solidFill>
                  <a:schemeClr val="tx1"/>
                </a:solidFill>
                <a:latin typeface="Calibri" panose="020F0502020204030204" pitchFamily="34" charset="0"/>
                <a:ea typeface="ＭＳ Ｐゴシック" panose="020B0600070205080204" pitchFamily="50" charset="-128"/>
              </a:rPr>
              <a:t>の目的語になった際、普通の動詞述語構造の文（イベントを表す文）にするように工夫を加える。</a:t>
            </a: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時量を表す中国語は、普通“补语”を用いる。</a:t>
            </a:r>
          </a:p>
        </p:txBody>
      </p:sp>
      <p:sp>
        <p:nvSpPr>
          <p:cNvPr id="6" name="テキスト ボックス 5">
            <a:extLst>
              <a:ext uri="{FF2B5EF4-FFF2-40B4-BE49-F238E27FC236}">
                <a16:creationId xmlns:a16="http://schemas.microsoft.com/office/drawing/2014/main" id="{B2B2EC6F-DEFA-6126-A2CE-7AC73CE1B888}"/>
              </a:ext>
            </a:extLst>
          </p:cNvPr>
          <p:cNvSpPr txBox="1"/>
          <p:nvPr/>
        </p:nvSpPr>
        <p:spPr>
          <a:xfrm>
            <a:off x="863600" y="3013075"/>
            <a:ext cx="741680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27</a:t>
            </a:r>
            <a:r>
              <a:rPr lang="zh-CN" altLang="ja-JP" sz="2400" dirty="0"/>
              <a:t>）这个男孩儿在埼玉县川越市，从小学</a:t>
            </a:r>
            <a:r>
              <a:rPr lang="en-US" altLang="ja-JP" sz="2400" dirty="0"/>
              <a:t>2</a:t>
            </a:r>
            <a:r>
              <a:rPr lang="zh-CN" altLang="ja-JP" sz="2400" dirty="0"/>
              <a:t>年级到</a:t>
            </a:r>
            <a:r>
              <a:rPr lang="en-US" altLang="ja-JP" sz="2400" dirty="0"/>
              <a:t>5</a:t>
            </a:r>
            <a:r>
              <a:rPr lang="zh-CN" altLang="ja-JP" sz="2400" dirty="0"/>
              <a:t>年级上了</a:t>
            </a:r>
            <a:r>
              <a:rPr lang="zh-CN" altLang="en-US" sz="2400" dirty="0"/>
              <a:t>大约</a:t>
            </a:r>
            <a:r>
              <a:rPr lang="en-US" altLang="ja-JP" sz="2400" dirty="0"/>
              <a:t>3</a:t>
            </a:r>
            <a:r>
              <a:rPr lang="zh-CN" altLang="ja-JP" sz="2400" dirty="0"/>
              <a:t>年补习学校。</a:t>
            </a:r>
            <a:endParaRPr lang="ja-JP" altLang="ja-JP"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a:extLst>
              <a:ext uri="{FF2B5EF4-FFF2-40B4-BE49-F238E27FC236}">
                <a16:creationId xmlns:a16="http://schemas.microsoft.com/office/drawing/2014/main" id="{FCB0A70D-EFFF-65A2-6852-B414E2221076}"/>
              </a:ext>
            </a:extLst>
          </p:cNvPr>
          <p:cNvSpPr>
            <a:spLocks noGrp="1"/>
          </p:cNvSpPr>
          <p:nvPr>
            <p:ph type="title"/>
          </p:nvPr>
        </p:nvSpPr>
        <p:spPr>
          <a:xfrm>
            <a:off x="1944688" y="623888"/>
            <a:ext cx="6589712" cy="1281112"/>
          </a:xfrm>
        </p:spPr>
        <p:txBody>
          <a:bodyPr/>
          <a:lstStyle/>
          <a:p>
            <a:pPr eaLnBrk="1" hangingPunct="1"/>
            <a:r>
              <a:rPr lang="ja-JP" altLang="ja-JP" sz="3200"/>
              <a:t>日中翻訳の予備知識</a:t>
            </a:r>
            <a:endParaRPr lang="ja-JP" altLang="en-US" sz="3200"/>
          </a:p>
        </p:txBody>
      </p:sp>
      <p:sp>
        <p:nvSpPr>
          <p:cNvPr id="3" name="コンテンツ プレースホルダー 2">
            <a:extLst>
              <a:ext uri="{FF2B5EF4-FFF2-40B4-BE49-F238E27FC236}">
                <a16:creationId xmlns:a16="http://schemas.microsoft.com/office/drawing/2014/main" id="{F5E458E7-4B99-0CE8-F0A8-E827A8DD0B79}"/>
              </a:ext>
            </a:extLst>
          </p:cNvPr>
          <p:cNvSpPr>
            <a:spLocks noGrp="1"/>
          </p:cNvSpPr>
          <p:nvPr>
            <p:ph idx="1"/>
          </p:nvPr>
        </p:nvSpPr>
        <p:spPr>
          <a:xfrm>
            <a:off x="539750" y="1484313"/>
            <a:ext cx="7994650" cy="4427537"/>
          </a:xfrm>
        </p:spPr>
        <p:txBody>
          <a:bodyPr rtlCol="0">
            <a:normAutofit fontScale="92500"/>
          </a:bodyPr>
          <a:lstStyle/>
          <a:p>
            <a:pPr marL="0" indent="0" eaLnBrk="1" fontAlgn="auto" hangingPunct="1">
              <a:spcAft>
                <a:spcPts val="0"/>
              </a:spcAft>
              <a:buFont typeface="Wingdings 3" charset="2"/>
              <a:buNone/>
              <a:defRPr/>
            </a:pPr>
            <a:r>
              <a:rPr lang="ja-JP" altLang="ja-JP" sz="2400" dirty="0">
                <a:solidFill>
                  <a:schemeClr val="tx1">
                    <a:lumMod val="75000"/>
                    <a:lumOff val="25000"/>
                  </a:schemeClr>
                </a:solidFill>
              </a:rPr>
              <a:t>１</a:t>
            </a:r>
            <a:r>
              <a:rPr lang="en-US" altLang="ja-JP" sz="2400" dirty="0">
                <a:solidFill>
                  <a:schemeClr val="tx1">
                    <a:lumMod val="75000"/>
                    <a:lumOff val="25000"/>
                  </a:schemeClr>
                </a:solidFill>
              </a:rPr>
              <a:t>.1</a:t>
            </a:r>
            <a:r>
              <a:rPr lang="ja-JP" altLang="ja-JP" sz="2400" dirty="0" err="1">
                <a:solidFill>
                  <a:schemeClr val="tx1">
                    <a:lumMod val="75000"/>
                    <a:lumOff val="25000"/>
                  </a:schemeClr>
                </a:solidFill>
              </a:rPr>
              <a:t>．</a:t>
            </a:r>
            <a:r>
              <a:rPr lang="ja-JP" altLang="ja-JP" sz="2400" dirty="0">
                <a:solidFill>
                  <a:schemeClr val="tx1">
                    <a:lumMod val="75000"/>
                    <a:lumOff val="25000"/>
                  </a:schemeClr>
                </a:solidFill>
              </a:rPr>
              <a:t>言語類型論から見た日本語と中国語</a:t>
            </a: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zh-CN" altLang="ja-JP" sz="2400" dirty="0">
                <a:solidFill>
                  <a:schemeClr val="tx1">
                    <a:lumMod val="75000"/>
                    <a:lumOff val="25000"/>
                  </a:schemeClr>
                </a:solidFill>
              </a:rPr>
              <a:t>日本語：膠着語</a:t>
            </a:r>
            <a:endParaRPr lang="ja-JP"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zh-CN" altLang="ja-JP" sz="2400" dirty="0">
                <a:solidFill>
                  <a:schemeClr val="tx1">
                    <a:lumMod val="75000"/>
                    <a:lumOff val="25000"/>
                  </a:schemeClr>
                </a:solidFill>
              </a:rPr>
              <a:t>中国語：孤立語</a:t>
            </a:r>
            <a:endParaRPr lang="en-US" altLang="zh-CN" sz="2400" dirty="0">
              <a:solidFill>
                <a:schemeClr val="tx1">
                  <a:lumMod val="75000"/>
                  <a:lumOff val="25000"/>
                </a:schemeClr>
              </a:solidFill>
            </a:endParaRPr>
          </a:p>
          <a:p>
            <a:pPr marL="0" indent="266700" eaLnBrk="1" fontAlgn="auto" hangingPunct="1">
              <a:spcAft>
                <a:spcPts val="0"/>
              </a:spcAft>
              <a:buFont typeface="Wingdings 3" charset="2"/>
              <a:buNone/>
              <a:defRPr/>
            </a:pPr>
            <a:r>
              <a:rPr lang="ja-JP" altLang="ja-JP" sz="2400" dirty="0">
                <a:solidFill>
                  <a:schemeClr val="tx1">
                    <a:lumMod val="75000"/>
                    <a:lumOff val="25000"/>
                  </a:schemeClr>
                </a:solidFill>
              </a:rPr>
              <a:t>ここでは、両言語の特徴を詳しく述べるスペースはなく、あくまでもその概要を簡単に述べるにとどめておく。</a:t>
            </a:r>
            <a:endParaRPr lang="en-US" altLang="ja-JP" sz="2400" dirty="0">
              <a:solidFill>
                <a:schemeClr val="tx1">
                  <a:lumMod val="75000"/>
                  <a:lumOff val="25000"/>
                </a:schemeClr>
              </a:solidFill>
            </a:endParaRPr>
          </a:p>
          <a:p>
            <a:pPr marL="0" indent="266700" eaLnBrk="1" fontAlgn="auto" hangingPunct="1">
              <a:spcAft>
                <a:spcPts val="0"/>
              </a:spcAft>
              <a:buFont typeface="Wingdings 3" charset="2"/>
              <a:buNone/>
              <a:defRPr/>
            </a:pPr>
            <a:r>
              <a:rPr lang="ja-JP" altLang="ja-JP" sz="2400" dirty="0">
                <a:solidFill>
                  <a:schemeClr val="tx1">
                    <a:lumMod val="75000"/>
                    <a:lumOff val="25000"/>
                  </a:schemeClr>
                </a:solidFill>
              </a:rPr>
              <a:t>膠着語としての日本語の特徴は、助詞を用いて、文中における文成分の役割を規定し、語順は割と自由である。</a:t>
            </a:r>
            <a:endParaRPr lang="en-US" altLang="ja-JP" sz="2400" dirty="0">
              <a:solidFill>
                <a:schemeClr val="tx1">
                  <a:lumMod val="75000"/>
                  <a:lumOff val="25000"/>
                </a:schemeClr>
              </a:solidFill>
            </a:endParaRPr>
          </a:p>
          <a:p>
            <a:pPr marL="0" indent="266700" eaLnBrk="1" fontAlgn="auto" hangingPunct="1">
              <a:spcAft>
                <a:spcPts val="0"/>
              </a:spcAft>
              <a:buFont typeface="Wingdings 3" charset="2"/>
              <a:buNone/>
              <a:defRPr/>
            </a:pPr>
            <a:r>
              <a:rPr lang="ja-JP" altLang="ja-JP" sz="2400" dirty="0">
                <a:solidFill>
                  <a:schemeClr val="tx1">
                    <a:lumMod val="75000"/>
                    <a:lumOff val="25000"/>
                  </a:schemeClr>
                </a:solidFill>
              </a:rPr>
              <a:t>中国語は孤立語と言って、日本語のような助詞がない。主に語順によって、文における文成分の役割を規定する。介詞によって文成分の役割を規定する場合もあるが、文における文成分の順序は決まっていて、移動は自由ではない。</a:t>
            </a:r>
          </a:p>
          <a:p>
            <a:pPr eaLnBrk="1" fontAlgn="auto" hangingPunct="1">
              <a:spcAft>
                <a:spcPts val="0"/>
              </a:spcAft>
              <a:buFont typeface="Wingdings 3" charset="2"/>
              <a:buChar char=""/>
              <a:defRPr/>
            </a:pPr>
            <a:endParaRPr lang="ja-JP" altLang="en-US" dirty="0">
              <a:solidFill>
                <a:schemeClr val="tx1">
                  <a:lumMod val="75000"/>
                  <a:lumOff val="25000"/>
                </a:schemeClr>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
            <a:extLst>
              <a:ext uri="{FF2B5EF4-FFF2-40B4-BE49-F238E27FC236}">
                <a16:creationId xmlns:a16="http://schemas.microsoft.com/office/drawing/2014/main" id="{319CB4C2-A6A7-C13F-A59D-B5A5BE7D0CC3}"/>
              </a:ext>
            </a:extLst>
          </p:cNvPr>
          <p:cNvSpPr>
            <a:spLocks noChangeArrowheads="1"/>
          </p:cNvSpPr>
          <p:nvPr/>
        </p:nvSpPr>
        <p:spPr bwMode="auto">
          <a:xfrm>
            <a:off x="684213" y="1557338"/>
            <a:ext cx="8315325"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179388">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動作の受け手、つまり、目的語が入ると、まず、動詞を</a:t>
            </a:r>
            <a:r>
              <a:rPr lang="en-US" altLang="ja-JP" sz="2400">
                <a:solidFill>
                  <a:schemeClr val="tx1"/>
                </a:solidFill>
                <a:latin typeface="Calibri" panose="020F0502020204030204" pitchFamily="34" charset="0"/>
                <a:ea typeface="ＭＳ Ｐゴシック" panose="020B0600070205080204" pitchFamily="50" charset="-128"/>
              </a:rPr>
              <a:t>2</a:t>
            </a:r>
            <a:r>
              <a:rPr lang="ja-JP" altLang="ja-JP" sz="2400">
                <a:solidFill>
                  <a:schemeClr val="tx1"/>
                </a:solidFill>
                <a:latin typeface="Calibri" panose="020F0502020204030204" pitchFamily="34" charset="0"/>
                <a:ea typeface="ＭＳ Ｐゴシック" panose="020B0600070205080204" pitchFamily="50" charset="-128"/>
              </a:rPr>
              <a:t>回使うことを念頭に置く。</a:t>
            </a: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その際、イベントとして、まず動詞と目的語の組み合わせを先に挙げ、その後、動詞と時量補語を続ける。</a:t>
            </a: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さらに文を簡略化するために、目的語を時量補語の後に移動する。その際、前の動詞を削除して、</a:t>
            </a:r>
            <a:r>
              <a:rPr lang="en-US" altLang="ja-JP" sz="2400">
                <a:solidFill>
                  <a:schemeClr val="tx1"/>
                </a:solidFill>
                <a:latin typeface="Calibri" panose="020F0502020204030204" pitchFamily="34" charset="0"/>
                <a:ea typeface="ＭＳ Ｐゴシック" panose="020B0600070205080204" pitchFamily="50" charset="-128"/>
              </a:rPr>
              <a:t>1</a:t>
            </a:r>
            <a:r>
              <a:rPr lang="ja-JP" altLang="ja-JP" sz="2400">
                <a:solidFill>
                  <a:schemeClr val="tx1"/>
                </a:solidFill>
                <a:latin typeface="Calibri" panose="020F0502020204030204" pitchFamily="34" charset="0"/>
                <a:ea typeface="ＭＳ Ｐゴシック" panose="020B0600070205080204" pitchFamily="50" charset="-128"/>
              </a:rPr>
              <a:t>つの動詞で済むことになり、文はすっきりする。</a:t>
            </a: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なお、文中に、イベントの場所と開始・終了の時間が一緒に入っている場合、適切に調整することもできる。</a:t>
            </a:r>
            <a:endParaRPr lang="ja-JP" altLang="en-US" sz="2400">
              <a:solidFill>
                <a:schemeClr val="tx1"/>
              </a:solidFill>
              <a:latin typeface="Calibri" panose="020F0502020204030204" pitchFamily="34" charset="0"/>
              <a:ea typeface="ＭＳ Ｐゴシック" panose="020B0600070205080204" pitchFamily="50" charset="-128"/>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a:extLst>
              <a:ext uri="{FF2B5EF4-FFF2-40B4-BE49-F238E27FC236}">
                <a16:creationId xmlns:a16="http://schemas.microsoft.com/office/drawing/2014/main" id="{D729D9BB-B3CE-9FDE-95ED-60DF37BC2FFD}"/>
              </a:ext>
            </a:extLst>
          </p:cNvPr>
          <p:cNvSpPr>
            <a:spLocks noGrp="1"/>
          </p:cNvSpPr>
          <p:nvPr>
            <p:ph type="title"/>
          </p:nvPr>
        </p:nvSpPr>
        <p:spPr>
          <a:xfrm>
            <a:off x="731838" y="549275"/>
            <a:ext cx="8170862" cy="603250"/>
          </a:xfrm>
        </p:spPr>
        <p:txBody>
          <a:bodyPr rtlCol="0">
            <a:normAutofit fontScale="90000"/>
          </a:bodyPr>
          <a:lstStyle/>
          <a:p>
            <a:pPr eaLnBrk="1" fontAlgn="auto" hangingPunct="1">
              <a:spcAft>
                <a:spcPts val="0"/>
              </a:spcAft>
              <a:defRPr/>
            </a:pPr>
            <a:r>
              <a:rPr lang="ja-JP" altLang="ja-JP" sz="3200" b="1" dirty="0">
                <a:solidFill>
                  <a:schemeClr val="tx1">
                    <a:lumMod val="85000"/>
                    <a:lumOff val="15000"/>
                  </a:schemeClr>
                </a:solidFill>
              </a:rPr>
              <a:t>第３章</a:t>
            </a:r>
            <a:r>
              <a:rPr lang="ja-JP" altLang="ja-JP" sz="3200" dirty="0">
                <a:solidFill>
                  <a:schemeClr val="tx1">
                    <a:lumMod val="85000"/>
                    <a:lumOff val="15000"/>
                  </a:schemeClr>
                </a:solidFill>
              </a:rPr>
              <a:t>　中国語翻訳法に関する具体例の分析２</a:t>
            </a:r>
          </a:p>
        </p:txBody>
      </p:sp>
      <p:sp>
        <p:nvSpPr>
          <p:cNvPr id="4" name="テキスト ボックス 3">
            <a:extLst>
              <a:ext uri="{FF2B5EF4-FFF2-40B4-BE49-F238E27FC236}">
                <a16:creationId xmlns:a16="http://schemas.microsoft.com/office/drawing/2014/main" id="{10E3508C-D4B7-8071-A801-E09F925F81FB}"/>
              </a:ext>
            </a:extLst>
          </p:cNvPr>
          <p:cNvSpPr txBox="1"/>
          <p:nvPr/>
        </p:nvSpPr>
        <p:spPr>
          <a:xfrm>
            <a:off x="731838" y="2997200"/>
            <a:ext cx="7872412" cy="157003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28</a:t>
            </a:r>
            <a:r>
              <a:rPr lang="ja-JP" altLang="ja-JP" sz="2400" dirty="0"/>
              <a:t>）</a:t>
            </a:r>
            <a:r>
              <a:rPr lang="en-US" altLang="ja-JP" sz="2400" dirty="0"/>
              <a:t>a.</a:t>
            </a:r>
            <a:r>
              <a:rPr lang="ja-JP" altLang="ja-JP" sz="2400" dirty="0"/>
              <a:t>絵は、画用紙のすみっこに小さくかいた。</a:t>
            </a:r>
          </a:p>
          <a:p>
            <a:pPr>
              <a:defRPr/>
            </a:pPr>
            <a:r>
              <a:rPr lang="ja-JP" altLang="en-US" sz="2400" dirty="0"/>
              <a:t>　　　</a:t>
            </a:r>
            <a:r>
              <a:rPr lang="en-US" altLang="ja-JP" sz="2400" dirty="0"/>
              <a:t>b.</a:t>
            </a:r>
            <a:r>
              <a:rPr lang="zh-CN" altLang="ja-JP" sz="2400" dirty="0"/>
              <a:t>他在图画纸的角落上画了很小画。</a:t>
            </a:r>
            <a:endParaRPr lang="ja-JP" altLang="ja-JP" sz="2400" dirty="0"/>
          </a:p>
          <a:p>
            <a:pPr>
              <a:defRPr/>
            </a:pPr>
            <a:r>
              <a:rPr lang="ja-JP" altLang="en-US" sz="2400" dirty="0"/>
              <a:t>　　　</a:t>
            </a:r>
            <a:r>
              <a:rPr lang="en-US" altLang="ja-JP" sz="2400" dirty="0"/>
              <a:t>c.</a:t>
            </a:r>
            <a:r>
              <a:rPr lang="zh-CN" altLang="ja-JP" sz="2400" dirty="0"/>
              <a:t>他把画在图画纸的角落画得小。</a:t>
            </a:r>
            <a:endParaRPr lang="ja-JP" altLang="ja-JP" sz="2400" dirty="0"/>
          </a:p>
          <a:p>
            <a:pPr>
              <a:defRPr/>
            </a:pPr>
            <a:r>
              <a:rPr lang="ja-JP" altLang="en-US" sz="2400" dirty="0"/>
              <a:t>　　　</a:t>
            </a:r>
            <a:r>
              <a:rPr lang="en-US" altLang="ja-JP" sz="2400" dirty="0"/>
              <a:t>d.</a:t>
            </a:r>
            <a:r>
              <a:rPr lang="zh-CN" altLang="ja-JP" sz="2400" dirty="0"/>
              <a:t>画儿把图画纸上画得很小。</a:t>
            </a:r>
            <a:endParaRPr lang="ja-JP" altLang="ja-JP" sz="2400" dirty="0"/>
          </a:p>
        </p:txBody>
      </p:sp>
      <p:sp>
        <p:nvSpPr>
          <p:cNvPr id="3" name="正方形/長方形 2">
            <a:extLst>
              <a:ext uri="{FF2B5EF4-FFF2-40B4-BE49-F238E27FC236}">
                <a16:creationId xmlns:a16="http://schemas.microsoft.com/office/drawing/2014/main" id="{73628986-B64D-4367-AB53-00118FAFA1EC}"/>
              </a:ext>
            </a:extLst>
          </p:cNvPr>
          <p:cNvSpPr/>
          <p:nvPr/>
        </p:nvSpPr>
        <p:spPr>
          <a:xfrm>
            <a:off x="731838" y="5126038"/>
            <a:ext cx="4733925" cy="460375"/>
          </a:xfrm>
          <a:prstGeom prst="rect">
            <a:avLst/>
          </a:prstGeom>
        </p:spPr>
        <p:txBody>
          <a:bodyPr wrap="none">
            <a:spAutoFit/>
          </a:bodyPr>
          <a:lstStyle/>
          <a:p>
            <a:pPr>
              <a:defRPr/>
            </a:pPr>
            <a:r>
              <a:rPr lang="ja-JP" altLang="ja-JP" sz="2400" kern="0" dirty="0">
                <a:latin typeface="+mj-ea"/>
                <a:ea typeface="+mj-ea"/>
                <a:cs typeface="Times New Roman" panose="02020603050405020304" pitchFamily="18" charset="0"/>
              </a:rPr>
              <a:t>（</a:t>
            </a:r>
            <a:r>
              <a:rPr lang="en-US" altLang="ja-JP" sz="2400" kern="0" dirty="0">
                <a:latin typeface="+mj-ea"/>
                <a:ea typeface="+mj-ea"/>
                <a:cs typeface="Times New Roman" panose="02020603050405020304" pitchFamily="18" charset="0"/>
              </a:rPr>
              <a:t>28 b</a:t>
            </a:r>
            <a:r>
              <a:rPr lang="ja-JP" altLang="ja-JP" sz="2400" kern="0" dirty="0">
                <a:latin typeface="+mj-ea"/>
                <a:ea typeface="+mj-ea"/>
                <a:cs typeface="Times New Roman" panose="02020603050405020304" pitchFamily="18" charset="0"/>
              </a:rPr>
              <a:t>～ｄ）は学生の翻訳例である。</a:t>
            </a:r>
            <a:endParaRPr lang="ja-JP" altLang="en-US" sz="2400" dirty="0">
              <a:latin typeface="+mj-ea"/>
              <a:ea typeface="+mj-ea"/>
            </a:endParaRPr>
          </a:p>
        </p:txBody>
      </p:sp>
      <p:sp>
        <p:nvSpPr>
          <p:cNvPr id="81925" name="正方形/長方形 4">
            <a:extLst>
              <a:ext uri="{FF2B5EF4-FFF2-40B4-BE49-F238E27FC236}">
                <a16:creationId xmlns:a16="http://schemas.microsoft.com/office/drawing/2014/main" id="{8FD72CA2-6353-AD2C-F36E-552417D4FACE}"/>
              </a:ext>
            </a:extLst>
          </p:cNvPr>
          <p:cNvSpPr>
            <a:spLocks noChangeArrowheads="1"/>
          </p:cNvSpPr>
          <p:nvPr/>
        </p:nvSpPr>
        <p:spPr bwMode="auto">
          <a:xfrm>
            <a:off x="827088" y="1343025"/>
            <a:ext cx="73215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ja-JP" sz="2400">
                <a:solidFill>
                  <a:schemeClr val="tx1"/>
                </a:solidFill>
                <a:latin typeface="Calibri" panose="020F0502020204030204" pitchFamily="34" charset="0"/>
                <a:ea typeface="ＭＳ Ｐゴシック" panose="020B0600070205080204" pitchFamily="50" charset="-128"/>
              </a:rPr>
              <a:t>（二）例文分析２</a:t>
            </a:r>
          </a:p>
          <a:p>
            <a:pPr>
              <a:spcBef>
                <a:spcPct val="0"/>
              </a:spcBef>
              <a:buClrTx/>
              <a:buFontTx/>
              <a:buNone/>
            </a:pPr>
            <a:r>
              <a:rPr lang="en-US" altLang="ja-JP" sz="2400">
                <a:solidFill>
                  <a:schemeClr val="tx1"/>
                </a:solidFill>
                <a:latin typeface="Calibri" panose="020F0502020204030204" pitchFamily="34" charset="0"/>
                <a:ea typeface="ＭＳ Ｐゴシック" panose="020B0600070205080204" pitchFamily="50" charset="-128"/>
              </a:rPr>
              <a:t> </a:t>
            </a:r>
            <a:endParaRPr lang="ja-JP" altLang="ja-JP" sz="2400">
              <a:solidFill>
                <a:schemeClr val="tx1"/>
              </a:solidFill>
              <a:latin typeface="Calibri" panose="020F0502020204030204" pitchFamily="34" charset="0"/>
              <a:ea typeface="ＭＳ Ｐゴシック" panose="020B0600070205080204" pitchFamily="50" charset="-128"/>
            </a:endParaRPr>
          </a:p>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日本語原文と学生の翻訳例をもう１つ見てみよう。</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A5058A12-AD9E-D710-935A-7CF7873D564D}"/>
              </a:ext>
            </a:extLst>
          </p:cNvPr>
          <p:cNvSpPr>
            <a:spLocks noChangeArrowheads="1"/>
          </p:cNvSpPr>
          <p:nvPr/>
        </p:nvSpPr>
        <p:spPr bwMode="auto">
          <a:xfrm>
            <a:off x="684213" y="817563"/>
            <a:ext cx="8315325" cy="4894262"/>
          </a:xfrm>
          <a:prstGeom prst="rect">
            <a:avLst/>
          </a:prstGeom>
          <a:noFill/>
          <a:ln>
            <a:noFill/>
          </a:ln>
          <a:effectLst/>
        </p:spPr>
        <p:txBody>
          <a:bodyPr anchor="ctr">
            <a:spAutoFit/>
          </a:bodyPr>
          <a:lstStyle>
            <a:lvl1pPr indent="179388">
              <a:defRPr kumimoji="1">
                <a:solidFill>
                  <a:schemeClr val="tx1"/>
                </a:solidFill>
                <a:latin typeface="Calibri" panose="020F0502020204030204" pitchFamily="34" charset="0"/>
                <a:ea typeface="ＭＳ Ｐゴシック" panose="020B0600070205080204" pitchFamily="50" charset="-128"/>
              </a:defRPr>
            </a:lvl1pPr>
            <a:lvl2pPr>
              <a:defRPr kumimoji="1">
                <a:solidFill>
                  <a:schemeClr val="tx1"/>
                </a:solidFill>
                <a:latin typeface="Calibri" panose="020F0502020204030204" pitchFamily="34" charset="0"/>
                <a:ea typeface="ＭＳ Ｐゴシック" panose="020B0600070205080204" pitchFamily="50" charset="-128"/>
              </a:defRPr>
            </a:lvl2pPr>
            <a:lvl3pPr>
              <a:defRPr kumimoji="1">
                <a:solidFill>
                  <a:schemeClr val="tx1"/>
                </a:solidFill>
                <a:latin typeface="Calibri" panose="020F0502020204030204" pitchFamily="34" charset="0"/>
                <a:ea typeface="ＭＳ Ｐゴシック" panose="020B0600070205080204" pitchFamily="50" charset="-128"/>
              </a:defRPr>
            </a:lvl3pPr>
            <a:lvl4pPr>
              <a:defRPr kumimoji="1">
                <a:solidFill>
                  <a:schemeClr val="tx1"/>
                </a:solidFill>
                <a:latin typeface="Calibri" panose="020F0502020204030204" pitchFamily="34" charset="0"/>
                <a:ea typeface="ＭＳ Ｐゴシック" panose="020B0600070205080204" pitchFamily="50" charset="-128"/>
              </a:defRPr>
            </a:lvl4pPr>
            <a:lvl5pPr>
              <a:defRPr kumimoji="1">
                <a:solidFill>
                  <a:schemeClr val="tx1"/>
                </a:solidFill>
                <a:latin typeface="Calibri" panose="020F050202020403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2400" dirty="0"/>
              <a:t>　</a:t>
            </a:r>
            <a:r>
              <a:rPr lang="ja-JP" altLang="en-US" sz="2400" dirty="0">
                <a:latin typeface="+mn-ea"/>
                <a:ea typeface="+mn-ea"/>
              </a:rPr>
              <a:t>　</a:t>
            </a:r>
            <a:r>
              <a:rPr lang="ja-JP" altLang="ja-JP" sz="2400" dirty="0">
                <a:latin typeface="+mn-ea"/>
                <a:ea typeface="+mn-ea"/>
              </a:rPr>
              <a:t>例（</a:t>
            </a:r>
            <a:r>
              <a:rPr lang="en-US" altLang="ja-JP" sz="2400" dirty="0">
                <a:latin typeface="+mn-ea"/>
                <a:ea typeface="+mn-ea"/>
              </a:rPr>
              <a:t>28 a</a:t>
            </a:r>
            <a:r>
              <a:rPr lang="ja-JP" altLang="ja-JP" sz="2400" dirty="0">
                <a:latin typeface="+mn-ea"/>
                <a:ea typeface="+mn-ea"/>
              </a:rPr>
              <a:t>）の日本語原文は、文は短いながらにけっこう複雑な日本語の表現である。ただ「絵をかく」だけではなく、「小さくかいた」という動作の結果の状態も示す表現となっている。結果の状態を示す表現は難しいので、ここには挙げていないが、多くの学生は「小さく」という文成分を抜きにして訳している。</a:t>
            </a:r>
          </a:p>
          <a:p>
            <a:pPr>
              <a:defRPr/>
            </a:pPr>
            <a:r>
              <a:rPr lang="ja-JP" altLang="en-US" sz="2400" dirty="0">
                <a:latin typeface="+mn-ea"/>
                <a:ea typeface="+mn-ea"/>
              </a:rPr>
              <a:t>　</a:t>
            </a:r>
            <a:r>
              <a:rPr lang="ja-JP" altLang="ja-JP" sz="2400" dirty="0">
                <a:latin typeface="+mn-ea"/>
                <a:ea typeface="+mn-ea"/>
              </a:rPr>
              <a:t>上に挙げた中国語訳の</a:t>
            </a:r>
            <a:r>
              <a:rPr lang="en-US" altLang="ja-JP" sz="2400" dirty="0">
                <a:latin typeface="+mn-ea"/>
                <a:ea typeface="+mn-ea"/>
              </a:rPr>
              <a:t>3</a:t>
            </a:r>
            <a:r>
              <a:rPr lang="ja-JP" altLang="ja-JP" sz="2400" dirty="0">
                <a:latin typeface="+mn-ea"/>
                <a:ea typeface="+mn-ea"/>
              </a:rPr>
              <a:t>例のうち</a:t>
            </a:r>
            <a:r>
              <a:rPr lang="en-US" altLang="ja-JP" sz="2400" dirty="0">
                <a:latin typeface="+mn-ea"/>
                <a:ea typeface="+mn-ea"/>
              </a:rPr>
              <a:t>2</a:t>
            </a:r>
            <a:r>
              <a:rPr lang="ja-JP" altLang="ja-JP" sz="2400" dirty="0">
                <a:latin typeface="+mn-ea"/>
                <a:ea typeface="+mn-ea"/>
              </a:rPr>
              <a:t>例は問題がありながら、“补语”を使っている。これは動作の結果を示す用法であるが、例（</a:t>
            </a:r>
            <a:r>
              <a:rPr lang="en-US" altLang="ja-JP" sz="2400" dirty="0">
                <a:latin typeface="+mn-ea"/>
                <a:ea typeface="+mn-ea"/>
              </a:rPr>
              <a:t>28 b</a:t>
            </a:r>
            <a:r>
              <a:rPr lang="ja-JP" altLang="ja-JP" sz="2400" dirty="0">
                <a:latin typeface="+mn-ea"/>
                <a:ea typeface="+mn-ea"/>
              </a:rPr>
              <a:t>）は、動作の結果を示す文構造ではなく、「小さくかいた」を</a:t>
            </a:r>
            <a:r>
              <a:rPr lang="en-US" altLang="ja-JP" sz="2400" dirty="0">
                <a:latin typeface="+mn-ea"/>
                <a:ea typeface="+mn-ea"/>
              </a:rPr>
              <a:t>“</a:t>
            </a:r>
            <a:r>
              <a:rPr lang="ja-JP" altLang="ja-JP" sz="2400" dirty="0">
                <a:latin typeface="+mn-ea"/>
                <a:ea typeface="+mn-ea"/>
              </a:rPr>
              <a:t>画了很小画</a:t>
            </a:r>
            <a:r>
              <a:rPr lang="en-US" altLang="ja-JP" sz="2400" dirty="0">
                <a:latin typeface="+mn-ea"/>
                <a:ea typeface="+mn-ea"/>
              </a:rPr>
              <a:t>”</a:t>
            </a:r>
            <a:r>
              <a:rPr lang="ja-JP" altLang="ja-JP" sz="2400" dirty="0">
                <a:latin typeface="+mn-ea"/>
                <a:ea typeface="+mn-ea"/>
              </a:rPr>
              <a:t>（「小さい絵をかいた」）と、動詞と、連体修飾語＋名詞という目的語の組み合わせの“述宾结构”（述賓構造）で訳している。</a:t>
            </a:r>
          </a:p>
          <a:p>
            <a:pPr>
              <a:defRPr/>
            </a:pPr>
            <a:r>
              <a:rPr lang="ja-JP" altLang="en-US" sz="2400" dirty="0">
                <a:latin typeface="+mn-ea"/>
                <a:ea typeface="+mn-ea"/>
              </a:rPr>
              <a:t>　</a:t>
            </a:r>
            <a:r>
              <a:rPr lang="ja-JP" altLang="ja-JP" sz="2400" dirty="0">
                <a:latin typeface="+mn-ea"/>
                <a:ea typeface="+mn-ea"/>
              </a:rPr>
              <a:t>まず、この例（</a:t>
            </a:r>
            <a:r>
              <a:rPr lang="en-US" altLang="ja-JP" sz="2400" dirty="0">
                <a:latin typeface="+mn-ea"/>
                <a:ea typeface="+mn-ea"/>
              </a:rPr>
              <a:t>28 b</a:t>
            </a:r>
            <a:r>
              <a:rPr lang="ja-JP" altLang="ja-JP" sz="2400" dirty="0">
                <a:latin typeface="+mn-ea"/>
                <a:ea typeface="+mn-ea"/>
              </a:rPr>
              <a:t>）の中国語訳を見てみよう。</a:t>
            </a:r>
            <a:endParaRPr lang="ja-JP" altLang="en-US" sz="2400" dirty="0">
              <a:latin typeface="+mn-ea"/>
              <a:ea typeface="+mn-ea"/>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188E16-B064-089E-58BA-D72BB89E1C52}"/>
              </a:ext>
            </a:extLst>
          </p:cNvPr>
          <p:cNvSpPr>
            <a:spLocks noGrp="1"/>
          </p:cNvSpPr>
          <p:nvPr>
            <p:ph type="title"/>
          </p:nvPr>
        </p:nvSpPr>
        <p:spPr>
          <a:xfrm>
            <a:off x="1944688" y="623888"/>
            <a:ext cx="6589712" cy="1281112"/>
          </a:xfrm>
        </p:spPr>
        <p:txBody>
          <a:bodyPr rtlCol="0">
            <a:normAutofit fontScale="90000"/>
          </a:bodyPr>
          <a:lstStyle/>
          <a:p>
            <a:pPr eaLnBrk="1" fontAlgn="auto" hangingPunct="1">
              <a:spcAft>
                <a:spcPts val="0"/>
              </a:spcAft>
              <a:defRPr/>
            </a:pPr>
            <a:r>
              <a:rPr lang="ja-JP" altLang="ja-JP" sz="3200" dirty="0">
                <a:solidFill>
                  <a:schemeClr val="tx1">
                    <a:lumMod val="85000"/>
                    <a:lumOff val="15000"/>
                  </a:schemeClr>
                </a:solidFill>
              </a:rPr>
              <a:t>３．日本語の連体修飾語＋名詞（名詞連語）と中国語の“定―中”構造</a:t>
            </a:r>
            <a:endParaRPr lang="ja-JP" altLang="en-US" sz="3200" dirty="0">
              <a:solidFill>
                <a:schemeClr val="tx1">
                  <a:lumMod val="85000"/>
                  <a:lumOff val="15000"/>
                </a:schemeClr>
              </a:solidFill>
            </a:endParaRPr>
          </a:p>
        </p:txBody>
      </p:sp>
      <p:sp>
        <p:nvSpPr>
          <p:cNvPr id="83971" name="コンテンツ プレースホルダー 2">
            <a:extLst>
              <a:ext uri="{FF2B5EF4-FFF2-40B4-BE49-F238E27FC236}">
                <a16:creationId xmlns:a16="http://schemas.microsoft.com/office/drawing/2014/main" id="{20CBA9F4-0CC3-A836-F10E-15A93F126385}"/>
              </a:ext>
            </a:extLst>
          </p:cNvPr>
          <p:cNvSpPr>
            <a:spLocks noGrp="1"/>
          </p:cNvSpPr>
          <p:nvPr>
            <p:ph idx="1"/>
          </p:nvPr>
        </p:nvSpPr>
        <p:spPr>
          <a:xfrm>
            <a:off x="465138" y="1844675"/>
            <a:ext cx="8229600" cy="4525963"/>
          </a:xfrm>
        </p:spPr>
        <p:txBody>
          <a:bodyPr/>
          <a:lstStyle/>
          <a:p>
            <a:pPr marL="0" indent="0" eaLnBrk="1" hangingPunct="1">
              <a:buFont typeface="Wingdings 3" panose="05040102010807070707" pitchFamily="18" charset="2"/>
              <a:buNone/>
            </a:pPr>
            <a:r>
              <a:rPr lang="ja-JP" altLang="en-US" sz="2400"/>
              <a:t>　　</a:t>
            </a:r>
            <a:r>
              <a:rPr lang="ja-JP" altLang="ja-JP" sz="2400"/>
              <a:t>この例文の分析を通じて、まず、日本語の連体修飾語と修飾される文成分の構造と、中国語の“定语”成分・形容詞と名詞の“定―中”構造を簡単に説明し、日本語の連用修飾語成分と動詞の示す「動作の結果」を示す動詞連語の意味関係を示していく。</a:t>
            </a:r>
          </a:p>
          <a:p>
            <a:pPr marL="0" indent="0" eaLnBrk="1" hangingPunct="1">
              <a:buFont typeface="Wingdings 3" panose="05040102010807070707" pitchFamily="18" charset="2"/>
              <a:buNone/>
            </a:pPr>
            <a:r>
              <a:rPr lang="ja-JP" altLang="en-US" sz="2400"/>
              <a:t>　　</a:t>
            </a:r>
            <a:r>
              <a:rPr lang="ja-JP" altLang="ja-JP" sz="2400"/>
              <a:t>例（</a:t>
            </a:r>
            <a:r>
              <a:rPr lang="en-US" altLang="ja-JP" sz="2400"/>
              <a:t>28 b</a:t>
            </a:r>
            <a:r>
              <a:rPr lang="ja-JP" altLang="ja-JP" sz="2400"/>
              <a:t>）の最後にある</a:t>
            </a:r>
            <a:r>
              <a:rPr lang="en-US" altLang="ja-JP" sz="2400"/>
              <a:t>“</a:t>
            </a:r>
            <a:r>
              <a:rPr lang="ja-JP" altLang="ja-JP" sz="2400"/>
              <a:t>很小画</a:t>
            </a:r>
            <a:r>
              <a:rPr lang="en-US" altLang="ja-JP" sz="2400"/>
              <a:t>”</a:t>
            </a:r>
            <a:r>
              <a:rPr lang="ja-JP" altLang="ja-JP" sz="2400"/>
              <a:t>は、「とても小さい絵」という意味で、文全体は、「彼は画用紙のすみっこにとても小さい絵をかいた」という意味を表すものである。意味的には原文と異なるが、</a:t>
            </a:r>
            <a:r>
              <a:rPr lang="en-US" altLang="ja-JP" sz="2400"/>
              <a:t>“</a:t>
            </a:r>
            <a:r>
              <a:rPr lang="ja-JP" altLang="ja-JP" sz="2400"/>
              <a:t>很小画</a:t>
            </a:r>
            <a:r>
              <a:rPr lang="en-US" altLang="ja-JP" sz="2400"/>
              <a:t>”</a:t>
            </a:r>
            <a:r>
              <a:rPr lang="ja-JP" altLang="ja-JP" sz="2400"/>
              <a:t>以外は、文法的には問題がない。この</a:t>
            </a:r>
            <a:r>
              <a:rPr lang="en-US" altLang="ja-JP" sz="2400"/>
              <a:t>“</a:t>
            </a:r>
            <a:r>
              <a:rPr lang="ja-JP" altLang="ja-JP" sz="2400"/>
              <a:t>很小画</a:t>
            </a:r>
            <a:r>
              <a:rPr lang="en-US" altLang="ja-JP" sz="2400"/>
              <a:t>”</a:t>
            </a:r>
            <a:r>
              <a:rPr lang="ja-JP" altLang="ja-JP" sz="2400"/>
              <a:t>は、中国語の連体修飾語“定语”の表現問題に絡んでくる。</a:t>
            </a:r>
            <a:endParaRPr lang="ja-JP" altLang="en-US" sz="24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731CBB6A-DBD5-1C59-2932-C660127CE044}"/>
              </a:ext>
            </a:extLst>
          </p:cNvPr>
          <p:cNvSpPr txBox="1"/>
          <p:nvPr/>
        </p:nvSpPr>
        <p:spPr>
          <a:xfrm>
            <a:off x="863600" y="2895600"/>
            <a:ext cx="7416800"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日本語　連体修飾語―被修飾語</a:t>
            </a:r>
          </a:p>
          <a:p>
            <a:pPr>
              <a:defRPr/>
            </a:pPr>
            <a:r>
              <a:rPr lang="zh-CN" altLang="ja-JP" sz="2400" dirty="0"/>
              <a:t>中国語　“定―中”（定语―中心语）结构</a:t>
            </a:r>
            <a:endParaRPr lang="ja-JP" altLang="ja-JP" sz="2400" dirty="0"/>
          </a:p>
        </p:txBody>
      </p:sp>
      <p:sp>
        <p:nvSpPr>
          <p:cNvPr id="84995" name="正方形/長方形 1">
            <a:extLst>
              <a:ext uri="{FF2B5EF4-FFF2-40B4-BE49-F238E27FC236}">
                <a16:creationId xmlns:a16="http://schemas.microsoft.com/office/drawing/2014/main" id="{84C4DACD-B8D2-1BBB-66B2-EE122742DFC4}"/>
              </a:ext>
            </a:extLst>
          </p:cNvPr>
          <p:cNvSpPr>
            <a:spLocks noChangeArrowheads="1"/>
          </p:cNvSpPr>
          <p:nvPr/>
        </p:nvSpPr>
        <p:spPr bwMode="auto">
          <a:xfrm>
            <a:off x="642938" y="744538"/>
            <a:ext cx="785812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小さい絵」という日本語表現は、形容詞「小さい」は名詞「絵」を修飾している。これは、連体修飾語と修飾される名詞との構造で、基本的には、中国語も同じ構造をしている。中国語ではこのような構造を、“定―中”（定語―中心語）構造という。</a:t>
            </a:r>
          </a:p>
        </p:txBody>
      </p:sp>
      <p:sp>
        <p:nvSpPr>
          <p:cNvPr id="3" name="正方形/長方形 2">
            <a:extLst>
              <a:ext uri="{FF2B5EF4-FFF2-40B4-BE49-F238E27FC236}">
                <a16:creationId xmlns:a16="http://schemas.microsoft.com/office/drawing/2014/main" id="{2BA0573E-33C3-5EBF-40A7-226DCED6EE8C}"/>
              </a:ext>
            </a:extLst>
          </p:cNvPr>
          <p:cNvSpPr/>
          <p:nvPr/>
        </p:nvSpPr>
        <p:spPr>
          <a:xfrm>
            <a:off x="809625" y="4149725"/>
            <a:ext cx="7524750" cy="1938338"/>
          </a:xfrm>
          <a:prstGeom prst="rect">
            <a:avLst/>
          </a:prstGeom>
        </p:spPr>
        <p:txBody>
          <a:bodyPr>
            <a:spAutoFit/>
          </a:bodyPr>
          <a:lstStyle/>
          <a:p>
            <a:pPr indent="179705" algn="just">
              <a:spcAft>
                <a:spcPts val="0"/>
              </a:spcAft>
              <a:defRPr/>
            </a:pPr>
            <a:r>
              <a:rPr lang="ja-JP" altLang="ja-JP" sz="2400" kern="0" dirty="0">
                <a:latin typeface="+mj-ea"/>
                <a:ea typeface="+mj-ea"/>
                <a:cs typeface="Times New Roman" panose="02020603050405020304" pitchFamily="18" charset="0"/>
              </a:rPr>
              <a:t>ここでは、形容詞を連体語として用いられるときの問題を簡単に述べることにする。</a:t>
            </a:r>
            <a:endParaRPr lang="ja-JP" altLang="ja-JP" sz="2400" kern="100" dirty="0">
              <a:latin typeface="+mj-ea"/>
              <a:ea typeface="+mj-ea"/>
              <a:cs typeface="Times New Roman" panose="02020603050405020304" pitchFamily="18" charset="0"/>
            </a:endParaRPr>
          </a:p>
          <a:p>
            <a:pPr indent="179705" algn="just">
              <a:spcAft>
                <a:spcPts val="0"/>
              </a:spcAft>
              <a:defRPr/>
            </a:pPr>
            <a:r>
              <a:rPr lang="ja-JP" altLang="ja-JP" sz="2400" kern="0" dirty="0">
                <a:latin typeface="+mj-ea"/>
                <a:ea typeface="+mj-ea"/>
                <a:cs typeface="Times New Roman" panose="02020603050405020304" pitchFamily="18" charset="0"/>
              </a:rPr>
              <a:t>中国語の形容詞は、普通、性質形容詞と状態形容詞に分かれている。</a:t>
            </a:r>
            <a:r>
              <a:rPr lang="en-US" altLang="ja-JP" sz="2400" kern="0" dirty="0">
                <a:latin typeface="+mj-ea"/>
                <a:ea typeface="+mj-ea"/>
                <a:cs typeface="Times New Roman" panose="02020603050405020304" pitchFamily="18" charset="0"/>
              </a:rPr>
              <a:t>“</a:t>
            </a:r>
            <a:r>
              <a:rPr lang="ja-JP" altLang="ja-JP" sz="2400" kern="100" dirty="0">
                <a:latin typeface="+mj-ea"/>
                <a:ea typeface="+mj-ea"/>
                <a:cs typeface="Times New Roman" panose="02020603050405020304" pitchFamily="18" charset="0"/>
              </a:rPr>
              <a:t>小</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などは性質形容詞で、しかも</a:t>
            </a:r>
            <a:r>
              <a:rPr lang="en-US" altLang="ja-JP" sz="2400" kern="0" dirty="0">
                <a:latin typeface="+mj-ea"/>
                <a:ea typeface="+mj-ea"/>
                <a:cs typeface="Times New Roman" panose="02020603050405020304" pitchFamily="18" charset="0"/>
              </a:rPr>
              <a:t>1</a:t>
            </a:r>
            <a:r>
              <a:rPr lang="ja-JP" altLang="ja-JP" sz="2400" kern="0" dirty="0">
                <a:latin typeface="+mj-ea"/>
                <a:ea typeface="+mj-ea"/>
                <a:cs typeface="Times New Roman" panose="02020603050405020304" pitchFamily="18" charset="0"/>
              </a:rPr>
              <a:t>音節形容詞である。</a:t>
            </a:r>
            <a:endParaRPr lang="ja-JP" altLang="ja-JP" sz="2400" kern="100" dirty="0">
              <a:latin typeface="+mj-ea"/>
              <a:ea typeface="+mj-ea"/>
              <a:cs typeface="Times New Roman" panose="02020603050405020304"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827A6307-B19E-F6F7-6374-2D7274D77A49}"/>
              </a:ext>
            </a:extLst>
          </p:cNvPr>
          <p:cNvSpPr txBox="1"/>
          <p:nvPr/>
        </p:nvSpPr>
        <p:spPr>
          <a:xfrm>
            <a:off x="1187450" y="4365625"/>
            <a:ext cx="4494213"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29</a:t>
            </a:r>
            <a:r>
              <a:rPr lang="ja-JP" altLang="ja-JP" sz="2400" dirty="0"/>
              <a:t>）</a:t>
            </a:r>
            <a:r>
              <a:rPr lang="en-US" altLang="ja-JP" sz="2400" dirty="0"/>
              <a:t>a.</a:t>
            </a:r>
            <a:r>
              <a:rPr lang="ja-JP" altLang="ja-JP" sz="2400" dirty="0"/>
              <a:t>この絵は小さい。</a:t>
            </a:r>
          </a:p>
          <a:p>
            <a:pPr>
              <a:defRPr/>
            </a:pPr>
            <a:r>
              <a:rPr lang="ja-JP" altLang="en-US" sz="2400" dirty="0"/>
              <a:t>　　　</a:t>
            </a:r>
            <a:r>
              <a:rPr lang="en-US" altLang="ja-JP" sz="2400" dirty="0"/>
              <a:t>b.</a:t>
            </a:r>
            <a:r>
              <a:rPr lang="zh-CN" altLang="ja-JP" sz="2400" dirty="0"/>
              <a:t>？？这幅画小。</a:t>
            </a:r>
            <a:endParaRPr lang="ja-JP" altLang="ja-JP" sz="2400" dirty="0"/>
          </a:p>
          <a:p>
            <a:pPr>
              <a:defRPr/>
            </a:pPr>
            <a:r>
              <a:rPr lang="ja-JP" altLang="en-US" sz="2400" dirty="0"/>
              <a:t>　　　</a:t>
            </a:r>
            <a:r>
              <a:rPr lang="en-US" altLang="ja-JP" sz="2400" dirty="0"/>
              <a:t>c.</a:t>
            </a:r>
            <a:r>
              <a:rPr lang="zh-CN" altLang="ja-JP" sz="2400" dirty="0"/>
              <a:t>这幅画很小。</a:t>
            </a:r>
            <a:endParaRPr lang="ja-JP" altLang="ja-JP" sz="2400" dirty="0"/>
          </a:p>
        </p:txBody>
      </p:sp>
      <p:sp>
        <p:nvSpPr>
          <p:cNvPr id="86019" name="正方形/長方形 1">
            <a:extLst>
              <a:ext uri="{FF2B5EF4-FFF2-40B4-BE49-F238E27FC236}">
                <a16:creationId xmlns:a16="http://schemas.microsoft.com/office/drawing/2014/main" id="{E74188B6-9FAA-BD74-B335-29E43E5EAC9F}"/>
              </a:ext>
            </a:extLst>
          </p:cNvPr>
          <p:cNvSpPr>
            <a:spLocks noChangeArrowheads="1"/>
          </p:cNvSpPr>
          <p:nvPr/>
        </p:nvSpPr>
        <p:spPr bwMode="auto">
          <a:xfrm>
            <a:off x="755650" y="908050"/>
            <a:ext cx="7859713"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kumimoji="1">
                <a:solidFill>
                  <a:srgbClr val="404040"/>
                </a:solidFill>
                <a:latin typeface="Century Gothic" panose="020B0502020202020204" pitchFamily="34" charset="0"/>
                <a:ea typeface="メイリオ" panose="020B0604030504040204" pitchFamily="50" charset="-128"/>
              </a:defRPr>
            </a:lvl1pPr>
            <a:lvl2pPr marL="742950" indent="-285750">
              <a:spcBef>
                <a:spcPts val="1000"/>
              </a:spcBef>
              <a:buClr>
                <a:schemeClr val="accent1"/>
              </a:buClr>
              <a:buFont typeface="Wingdings 3" panose="05040102010807070707" pitchFamily="18" charset="2"/>
              <a:buChar char=""/>
              <a:defRPr kumimoji="1" sz="1600">
                <a:solidFill>
                  <a:srgbClr val="404040"/>
                </a:solidFill>
                <a:latin typeface="Century Gothic" panose="020B0502020202020204" pitchFamily="34" charset="0"/>
                <a:ea typeface="メイリオ" panose="020B0604030504040204" pitchFamily="50" charset="-128"/>
              </a:defRPr>
            </a:lvl2pPr>
            <a:lvl3pPr marL="1143000" indent="-228600">
              <a:spcBef>
                <a:spcPts val="1000"/>
              </a:spcBef>
              <a:buClr>
                <a:schemeClr val="accent1"/>
              </a:buClr>
              <a:buFont typeface="Wingdings 3" panose="05040102010807070707" pitchFamily="18" charset="2"/>
              <a:buChar char=""/>
              <a:defRPr kumimoji="1" sz="1400">
                <a:solidFill>
                  <a:srgbClr val="404040"/>
                </a:solidFill>
                <a:latin typeface="Century Gothic" panose="020B0502020202020204" pitchFamily="34" charset="0"/>
                <a:ea typeface="メイリオ" panose="020B0604030504040204" pitchFamily="50" charset="-128"/>
              </a:defRPr>
            </a:lvl3pPr>
            <a:lvl4pPr marL="16002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4pPr>
            <a:lvl5pPr marL="2057400" indent="-228600">
              <a:spcBef>
                <a:spcPts val="1000"/>
              </a:spcBef>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kumimoji="1" sz="1200">
                <a:solidFill>
                  <a:srgbClr val="404040"/>
                </a:solidFill>
                <a:latin typeface="Century Gothic" panose="020B0502020202020204" pitchFamily="34" charset="0"/>
                <a:ea typeface="メイリオ" panose="020B0604030504040204" pitchFamily="50" charset="-128"/>
              </a:defRPr>
            </a:lvl9pPr>
          </a:lstStyle>
          <a:p>
            <a:pPr>
              <a:spcBef>
                <a:spcPct val="0"/>
              </a:spcBef>
              <a:buClrTx/>
              <a:buFontTx/>
              <a:buNone/>
            </a:pPr>
            <a:r>
              <a:rPr lang="ja-JP" altLang="en-US" sz="2400">
                <a:solidFill>
                  <a:schemeClr val="tx1"/>
                </a:solidFill>
                <a:latin typeface="Calibri" panose="020F0502020204030204" pitchFamily="34" charset="0"/>
                <a:ea typeface="ＭＳ Ｐゴシック" panose="020B0600070205080204" pitchFamily="50" charset="-128"/>
              </a:rPr>
              <a:t>　　</a:t>
            </a:r>
            <a:r>
              <a:rPr lang="ja-JP" altLang="ja-JP" sz="2400">
                <a:solidFill>
                  <a:schemeClr val="tx1"/>
                </a:solidFill>
                <a:latin typeface="Calibri" panose="020F0502020204030204" pitchFamily="34" charset="0"/>
                <a:ea typeface="ＭＳ Ｐゴシック" panose="020B0600070205080204" pitchFamily="50" charset="-128"/>
              </a:rPr>
              <a:t>中国語の形容詞は、この性質形容詞でも、文の成分として用いられるときに、いろいろな制限があり、特に単独として述語になることができない。それは、単独で用いられた際、往々にして、対照的な意味か比較的なニュアンスが伴うからである。そのことは、中国語学習の最初の段階から習っている。たとえば、次のような文では、日本語の（</a:t>
            </a:r>
            <a:r>
              <a:rPr lang="en-US" altLang="ja-JP" sz="2400">
                <a:solidFill>
                  <a:schemeClr val="tx1"/>
                </a:solidFill>
                <a:latin typeface="Calibri" panose="020F0502020204030204" pitchFamily="34" charset="0"/>
                <a:ea typeface="ＭＳ Ｐゴシック" panose="020B0600070205080204" pitchFamily="50" charset="-128"/>
              </a:rPr>
              <a:t>29a</a:t>
            </a:r>
            <a:r>
              <a:rPr lang="ja-JP" altLang="ja-JP" sz="2400">
                <a:solidFill>
                  <a:schemeClr val="tx1"/>
                </a:solidFill>
                <a:latin typeface="Calibri" panose="020F0502020204030204" pitchFamily="34" charset="0"/>
                <a:ea typeface="ＭＳ Ｐゴシック" panose="020B0600070205080204" pitchFamily="50" charset="-128"/>
              </a:rPr>
              <a:t>）は文法的な文であるが、そのまま中国語に訳した（</a:t>
            </a:r>
            <a:r>
              <a:rPr lang="en-US" altLang="ja-JP" sz="2400">
                <a:solidFill>
                  <a:schemeClr val="tx1"/>
                </a:solidFill>
                <a:latin typeface="Calibri" panose="020F0502020204030204" pitchFamily="34" charset="0"/>
                <a:ea typeface="ＭＳ Ｐゴシック" panose="020B0600070205080204" pitchFamily="50" charset="-128"/>
              </a:rPr>
              <a:t>29b</a:t>
            </a:r>
            <a:r>
              <a:rPr lang="ja-JP" altLang="ja-JP" sz="2400">
                <a:solidFill>
                  <a:schemeClr val="tx1"/>
                </a:solidFill>
                <a:latin typeface="Calibri" panose="020F0502020204030204" pitchFamily="34" charset="0"/>
                <a:ea typeface="ＭＳ Ｐゴシック" panose="020B0600070205080204" pitchFamily="50" charset="-128"/>
              </a:rPr>
              <a:t>）は合文法度が落ち、（</a:t>
            </a:r>
            <a:r>
              <a:rPr lang="en-US" altLang="ja-JP" sz="2400">
                <a:solidFill>
                  <a:schemeClr val="tx1"/>
                </a:solidFill>
                <a:latin typeface="Calibri" panose="020F0502020204030204" pitchFamily="34" charset="0"/>
                <a:ea typeface="ＭＳ Ｐゴシック" panose="020B0600070205080204" pitchFamily="50" charset="-128"/>
              </a:rPr>
              <a:t>29c</a:t>
            </a:r>
            <a:r>
              <a:rPr lang="ja-JP" altLang="ja-JP" sz="2400">
                <a:solidFill>
                  <a:schemeClr val="tx1"/>
                </a:solidFill>
                <a:latin typeface="Calibri" panose="020F0502020204030204" pitchFamily="34" charset="0"/>
                <a:ea typeface="ＭＳ Ｐゴシック" panose="020B0600070205080204" pitchFamily="50" charset="-128"/>
              </a:rPr>
              <a:t>）のようにして初めて文法的な中国語になる。</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3F56FBAC-1E56-48E1-DADF-271768AB9E86}"/>
              </a:ext>
            </a:extLst>
          </p:cNvPr>
          <p:cNvSpPr>
            <a:spLocks noChangeArrowheads="1"/>
          </p:cNvSpPr>
          <p:nvPr/>
        </p:nvSpPr>
        <p:spPr bwMode="auto">
          <a:xfrm>
            <a:off x="684213" y="633413"/>
            <a:ext cx="8315325" cy="5262562"/>
          </a:xfrm>
          <a:prstGeom prst="rect">
            <a:avLst/>
          </a:prstGeom>
          <a:noFill/>
          <a:ln>
            <a:noFill/>
          </a:ln>
          <a:effectLst/>
        </p:spPr>
        <p:txBody>
          <a:bodyPr anchor="ctr">
            <a:spAutoFit/>
          </a:bodyPr>
          <a:lstStyle>
            <a:lvl1pPr indent="179388">
              <a:defRPr kumimoji="1">
                <a:solidFill>
                  <a:schemeClr val="tx1"/>
                </a:solidFill>
                <a:latin typeface="Calibri" panose="020F0502020204030204" pitchFamily="34" charset="0"/>
                <a:ea typeface="ＭＳ Ｐゴシック" panose="020B0600070205080204" pitchFamily="50" charset="-128"/>
              </a:defRPr>
            </a:lvl1pPr>
            <a:lvl2pPr>
              <a:defRPr kumimoji="1">
                <a:solidFill>
                  <a:schemeClr val="tx1"/>
                </a:solidFill>
                <a:latin typeface="Calibri" panose="020F0502020204030204" pitchFamily="34" charset="0"/>
                <a:ea typeface="ＭＳ Ｐゴシック" panose="020B0600070205080204" pitchFamily="50" charset="-128"/>
              </a:defRPr>
            </a:lvl2pPr>
            <a:lvl3pPr>
              <a:defRPr kumimoji="1">
                <a:solidFill>
                  <a:schemeClr val="tx1"/>
                </a:solidFill>
                <a:latin typeface="Calibri" panose="020F0502020204030204" pitchFamily="34" charset="0"/>
                <a:ea typeface="ＭＳ Ｐゴシック" panose="020B0600070205080204" pitchFamily="50" charset="-128"/>
              </a:defRPr>
            </a:lvl3pPr>
            <a:lvl4pPr>
              <a:defRPr kumimoji="1">
                <a:solidFill>
                  <a:schemeClr val="tx1"/>
                </a:solidFill>
                <a:latin typeface="Calibri" panose="020F0502020204030204" pitchFamily="34" charset="0"/>
                <a:ea typeface="ＭＳ Ｐゴシック" panose="020B0600070205080204" pitchFamily="50" charset="-128"/>
              </a:defRPr>
            </a:lvl4pPr>
            <a:lvl5pPr>
              <a:defRPr kumimoji="1">
                <a:solidFill>
                  <a:schemeClr val="tx1"/>
                </a:solidFill>
                <a:latin typeface="Calibri" panose="020F050202020403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2400" dirty="0">
                <a:latin typeface="+mn-ea"/>
                <a:ea typeface="+mn-ea"/>
              </a:rPr>
              <a:t>　</a:t>
            </a:r>
            <a:r>
              <a:rPr lang="ja-JP" altLang="ja-JP" sz="2400" dirty="0">
                <a:latin typeface="+mn-ea"/>
                <a:ea typeface="+mn-ea"/>
              </a:rPr>
              <a:t>例（</a:t>
            </a:r>
            <a:r>
              <a:rPr lang="en-US" altLang="ja-JP" sz="2400" dirty="0">
                <a:latin typeface="+mn-ea"/>
                <a:ea typeface="+mn-ea"/>
              </a:rPr>
              <a:t>29a</a:t>
            </a:r>
            <a:r>
              <a:rPr lang="ja-JP" altLang="ja-JP" sz="2400" dirty="0">
                <a:latin typeface="+mn-ea"/>
                <a:ea typeface="+mn-ea"/>
              </a:rPr>
              <a:t>）は形容詞が述語として働く文であるが、形容詞が名詞を修飾する際にできる、連体修飾語と名詞の関係＝“定―中”構造を形成する際にも、それなりの制限を受けることがある。</a:t>
            </a:r>
          </a:p>
          <a:p>
            <a:pPr>
              <a:defRPr/>
            </a:pPr>
            <a:r>
              <a:rPr lang="ja-JP" altLang="ja-JP" sz="2400" dirty="0">
                <a:latin typeface="+mn-ea"/>
                <a:ea typeface="+mn-ea"/>
              </a:rPr>
              <a:t>日本語の形容詞が名詞を修飾する際、一部の形容詞以外は、ほとんど制限を受けない。しかし、中国語の形容詞は、相性ということもあるが、音節数などを含め、結構制限を受ける。形容詞全般を述べる余裕はないが、ここの</a:t>
            </a:r>
            <a:r>
              <a:rPr lang="en-US" altLang="ja-JP" sz="2400" dirty="0">
                <a:latin typeface="+mn-ea"/>
                <a:ea typeface="+mn-ea"/>
              </a:rPr>
              <a:t>1</a:t>
            </a:r>
            <a:r>
              <a:rPr lang="ja-JP" altLang="ja-JP" sz="2400" dirty="0">
                <a:latin typeface="+mn-ea"/>
                <a:ea typeface="+mn-ea"/>
              </a:rPr>
              <a:t>音節形容詞の</a:t>
            </a:r>
            <a:r>
              <a:rPr lang="en-US" altLang="ja-JP" sz="2400" dirty="0">
                <a:latin typeface="+mn-ea"/>
                <a:ea typeface="+mn-ea"/>
              </a:rPr>
              <a:t>“</a:t>
            </a:r>
            <a:r>
              <a:rPr lang="ja-JP" altLang="ja-JP" sz="2400" dirty="0">
                <a:latin typeface="+mn-ea"/>
                <a:ea typeface="+mn-ea"/>
              </a:rPr>
              <a:t>小</a:t>
            </a:r>
            <a:r>
              <a:rPr lang="en-US" altLang="ja-JP" sz="2400" dirty="0">
                <a:latin typeface="+mn-ea"/>
                <a:ea typeface="+mn-ea"/>
              </a:rPr>
              <a:t>”</a:t>
            </a:r>
            <a:r>
              <a:rPr lang="ja-JP" altLang="ja-JP" sz="2400" dirty="0">
                <a:latin typeface="+mn-ea"/>
                <a:ea typeface="+mn-ea"/>
              </a:rPr>
              <a:t>に限って言えば、名詞との組み合わせには、いろいろと制限がある。</a:t>
            </a:r>
          </a:p>
          <a:p>
            <a:pPr>
              <a:defRPr/>
            </a:pPr>
            <a:r>
              <a:rPr lang="ja-JP" altLang="ja-JP" sz="2400" dirty="0">
                <a:latin typeface="+mn-ea"/>
                <a:ea typeface="+mn-ea"/>
              </a:rPr>
              <a:t>日本語の形容詞が名詞を修飾する際、制限を受けるのは「多い」「少ない」のような語で、普通、「多い学生」や「少ない人」のような使い方はない。中国語も“多”と“少”は、日本語と似ているところである。</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C4E1F7E5-2B31-C32E-A238-237DD3E2165B}"/>
              </a:ext>
            </a:extLst>
          </p:cNvPr>
          <p:cNvSpPr>
            <a:spLocks noChangeArrowheads="1"/>
          </p:cNvSpPr>
          <p:nvPr/>
        </p:nvSpPr>
        <p:spPr bwMode="auto">
          <a:xfrm>
            <a:off x="684213" y="1187450"/>
            <a:ext cx="8315325" cy="4154488"/>
          </a:xfrm>
          <a:prstGeom prst="rect">
            <a:avLst/>
          </a:prstGeom>
          <a:noFill/>
          <a:ln>
            <a:noFill/>
          </a:ln>
          <a:effectLst/>
        </p:spPr>
        <p:txBody>
          <a:bodyPr anchor="ctr">
            <a:spAutoFit/>
          </a:bodyPr>
          <a:lstStyle>
            <a:lvl1pPr indent="179388">
              <a:defRPr kumimoji="1">
                <a:solidFill>
                  <a:schemeClr val="tx1"/>
                </a:solidFill>
                <a:latin typeface="Calibri" panose="020F0502020204030204" pitchFamily="34" charset="0"/>
                <a:ea typeface="ＭＳ Ｐゴシック" panose="020B0600070205080204" pitchFamily="50" charset="-128"/>
              </a:defRPr>
            </a:lvl1pPr>
            <a:lvl2pPr>
              <a:defRPr kumimoji="1">
                <a:solidFill>
                  <a:schemeClr val="tx1"/>
                </a:solidFill>
                <a:latin typeface="Calibri" panose="020F0502020204030204" pitchFamily="34" charset="0"/>
                <a:ea typeface="ＭＳ Ｐゴシック" panose="020B0600070205080204" pitchFamily="50" charset="-128"/>
              </a:defRPr>
            </a:lvl2pPr>
            <a:lvl3pPr>
              <a:defRPr kumimoji="1">
                <a:solidFill>
                  <a:schemeClr val="tx1"/>
                </a:solidFill>
                <a:latin typeface="Calibri" panose="020F0502020204030204" pitchFamily="34" charset="0"/>
                <a:ea typeface="ＭＳ Ｐゴシック" panose="020B0600070205080204" pitchFamily="50" charset="-128"/>
              </a:defRPr>
            </a:lvl3pPr>
            <a:lvl4pPr>
              <a:defRPr kumimoji="1">
                <a:solidFill>
                  <a:schemeClr val="tx1"/>
                </a:solidFill>
                <a:latin typeface="Calibri" panose="020F0502020204030204" pitchFamily="34" charset="0"/>
                <a:ea typeface="ＭＳ Ｐゴシック" panose="020B0600070205080204" pitchFamily="50" charset="-128"/>
              </a:defRPr>
            </a:lvl4pPr>
            <a:lvl5pPr>
              <a:defRPr kumimoji="1">
                <a:solidFill>
                  <a:schemeClr val="tx1"/>
                </a:solidFill>
                <a:latin typeface="Calibri" panose="020F0502020204030204" pitchFamily="34" charset="0"/>
                <a:ea typeface="ＭＳ Ｐゴシック" panose="020B0600070205080204" pitchFamily="50" charset="-128"/>
              </a:defRPr>
            </a:lvl5pPr>
            <a:lvl6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2400" dirty="0"/>
              <a:t>　</a:t>
            </a:r>
            <a:r>
              <a:rPr lang="ja-JP" altLang="ja-JP" sz="2400" dirty="0">
                <a:latin typeface="+mn-ea"/>
                <a:ea typeface="+mn-ea"/>
              </a:rPr>
              <a:t>普通、形容詞が名詞を修飾する際、そのまま名詞の前に置けばいい。しかし、</a:t>
            </a:r>
            <a:r>
              <a:rPr lang="en-US" altLang="ja-JP" sz="2400" dirty="0">
                <a:latin typeface="+mn-ea"/>
                <a:ea typeface="+mn-ea"/>
              </a:rPr>
              <a:t>1</a:t>
            </a:r>
            <a:r>
              <a:rPr lang="ja-JP" altLang="ja-JP" sz="2400" dirty="0">
                <a:latin typeface="+mn-ea"/>
                <a:ea typeface="+mn-ea"/>
              </a:rPr>
              <a:t>音節の</a:t>
            </a:r>
            <a:r>
              <a:rPr lang="en-US" altLang="ja-JP" sz="2400" dirty="0">
                <a:latin typeface="+mn-ea"/>
                <a:ea typeface="+mn-ea"/>
              </a:rPr>
              <a:t>“</a:t>
            </a:r>
            <a:r>
              <a:rPr lang="ja-JP" altLang="ja-JP" sz="2400" dirty="0">
                <a:latin typeface="+mn-ea"/>
                <a:ea typeface="+mn-ea"/>
              </a:rPr>
              <a:t>小</a:t>
            </a:r>
            <a:r>
              <a:rPr lang="en-US" altLang="ja-JP" sz="2400" dirty="0">
                <a:latin typeface="+mn-ea"/>
                <a:ea typeface="+mn-ea"/>
              </a:rPr>
              <a:t>”</a:t>
            </a:r>
            <a:r>
              <a:rPr lang="ja-JP" altLang="ja-JP" sz="2400" dirty="0">
                <a:latin typeface="+mn-ea"/>
                <a:ea typeface="+mn-ea"/>
              </a:rPr>
              <a:t>と</a:t>
            </a:r>
            <a:r>
              <a:rPr lang="en-US" altLang="ja-JP" sz="2400" dirty="0">
                <a:latin typeface="+mn-ea"/>
                <a:ea typeface="+mn-ea"/>
              </a:rPr>
              <a:t>1</a:t>
            </a:r>
            <a:r>
              <a:rPr lang="ja-JP" altLang="ja-JP" sz="2400" dirty="0">
                <a:latin typeface="+mn-ea"/>
                <a:ea typeface="+mn-ea"/>
              </a:rPr>
              <a:t>音節の</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が結び付いて、</a:t>
            </a:r>
            <a:r>
              <a:rPr lang="en-US" altLang="ja-JP" sz="2400" dirty="0">
                <a:latin typeface="+mn-ea"/>
                <a:ea typeface="+mn-ea"/>
              </a:rPr>
              <a:t>“</a:t>
            </a:r>
            <a:r>
              <a:rPr lang="ja-JP" altLang="ja-JP" sz="2400" dirty="0">
                <a:latin typeface="+mn-ea"/>
                <a:ea typeface="+mn-ea"/>
              </a:rPr>
              <a:t>小画</a:t>
            </a:r>
            <a:r>
              <a:rPr lang="en-US" altLang="ja-JP" sz="2400" dirty="0">
                <a:latin typeface="+mn-ea"/>
                <a:ea typeface="+mn-ea"/>
              </a:rPr>
              <a:t>”</a:t>
            </a:r>
            <a:r>
              <a:rPr lang="ja-JP" altLang="ja-JP" sz="2400" dirty="0">
                <a:latin typeface="+mn-ea"/>
                <a:ea typeface="+mn-ea"/>
              </a:rPr>
              <a:t>という１つの連語（構造）になった際、非常に落ち着きが悪く、そのままでは文成分になることができない（文の成分として文中に入るとき、</a:t>
            </a:r>
            <a:r>
              <a:rPr lang="en-US" altLang="ja-JP" sz="2400" dirty="0">
                <a:latin typeface="+mn-ea"/>
                <a:ea typeface="+mn-ea"/>
              </a:rPr>
              <a:t>“</a:t>
            </a:r>
            <a:r>
              <a:rPr lang="ja-JP" altLang="ja-JP" sz="2400" dirty="0">
                <a:latin typeface="+mn-ea"/>
                <a:ea typeface="+mn-ea"/>
              </a:rPr>
              <a:t>小画</a:t>
            </a:r>
            <a:r>
              <a:rPr lang="en-US" altLang="ja-JP" sz="2400" dirty="0">
                <a:latin typeface="+mn-ea"/>
                <a:ea typeface="+mn-ea"/>
              </a:rPr>
              <a:t>”</a:t>
            </a:r>
            <a:r>
              <a:rPr lang="ja-JP" altLang="ja-JP" sz="2400" dirty="0">
                <a:latin typeface="+mn-ea"/>
                <a:ea typeface="+mn-ea"/>
              </a:rPr>
              <a:t>だけでは、ほとんど使えない。対する</a:t>
            </a:r>
            <a:r>
              <a:rPr lang="en-US" altLang="ja-JP" sz="2400" dirty="0">
                <a:latin typeface="+mn-ea"/>
                <a:ea typeface="+mn-ea"/>
              </a:rPr>
              <a:t>“</a:t>
            </a:r>
            <a:r>
              <a:rPr lang="ja-JP" altLang="ja-JP" sz="2400" dirty="0">
                <a:latin typeface="+mn-ea"/>
                <a:ea typeface="+mn-ea"/>
              </a:rPr>
              <a:t>大画</a:t>
            </a:r>
            <a:r>
              <a:rPr lang="en-US" altLang="ja-JP" sz="2400" dirty="0">
                <a:latin typeface="+mn-ea"/>
                <a:ea typeface="+mn-ea"/>
              </a:rPr>
              <a:t>”</a:t>
            </a:r>
            <a:r>
              <a:rPr lang="ja-JP" altLang="ja-JP" sz="2400" dirty="0">
                <a:latin typeface="+mn-ea"/>
                <a:ea typeface="+mn-ea"/>
              </a:rPr>
              <a:t>という言い方もあまりないように思われる）。</a:t>
            </a:r>
            <a:endParaRPr lang="en-US" altLang="ja-JP" sz="2400" dirty="0">
              <a:latin typeface="+mn-ea"/>
              <a:ea typeface="+mn-ea"/>
            </a:endParaRPr>
          </a:p>
          <a:p>
            <a:pPr>
              <a:defRPr/>
            </a:pPr>
            <a:r>
              <a:rPr lang="ja-JP" altLang="en-US" sz="2400" dirty="0">
                <a:latin typeface="+mn-ea"/>
                <a:ea typeface="+mn-ea"/>
              </a:rPr>
              <a:t>　</a:t>
            </a:r>
            <a:r>
              <a:rPr lang="ja-JP" altLang="ja-JP" sz="2400" dirty="0">
                <a:latin typeface="+mn-ea"/>
                <a:ea typeface="+mn-ea"/>
              </a:rPr>
              <a:t>そのことがわかっているためか、学生は、ここに副詞</a:t>
            </a:r>
            <a:r>
              <a:rPr lang="en-US" altLang="ja-JP" sz="2400" dirty="0">
                <a:latin typeface="+mn-ea"/>
                <a:ea typeface="+mn-ea"/>
              </a:rPr>
              <a:t>“</a:t>
            </a:r>
            <a:r>
              <a:rPr lang="ja-JP" altLang="ja-JP" sz="2400" dirty="0">
                <a:latin typeface="+mn-ea"/>
                <a:ea typeface="+mn-ea"/>
              </a:rPr>
              <a:t>很</a:t>
            </a:r>
            <a:r>
              <a:rPr lang="en-US" altLang="ja-JP" sz="2400" dirty="0">
                <a:latin typeface="+mn-ea"/>
                <a:ea typeface="+mn-ea"/>
              </a:rPr>
              <a:t>”</a:t>
            </a:r>
            <a:r>
              <a:rPr lang="ja-JP" altLang="ja-JP" sz="2400" dirty="0">
                <a:latin typeface="+mn-ea"/>
                <a:ea typeface="+mn-ea"/>
              </a:rPr>
              <a:t>を付け、</a:t>
            </a:r>
            <a:r>
              <a:rPr lang="en-US" altLang="ja-JP" sz="2400" dirty="0">
                <a:latin typeface="+mn-ea"/>
                <a:ea typeface="+mn-ea"/>
              </a:rPr>
              <a:t>“</a:t>
            </a:r>
            <a:r>
              <a:rPr lang="ja-JP" altLang="ja-JP" sz="2400" dirty="0">
                <a:latin typeface="+mn-ea"/>
                <a:ea typeface="+mn-ea"/>
              </a:rPr>
              <a:t>很小画</a:t>
            </a:r>
            <a:r>
              <a:rPr lang="en-US" altLang="ja-JP" sz="2400" dirty="0">
                <a:latin typeface="+mn-ea"/>
                <a:ea typeface="+mn-ea"/>
              </a:rPr>
              <a:t>”</a:t>
            </a:r>
            <a:r>
              <a:rPr lang="ja-JP" altLang="ja-JP" sz="2400" dirty="0">
                <a:latin typeface="+mn-ea"/>
                <a:ea typeface="+mn-ea"/>
              </a:rPr>
              <a:t>という連語を作ったのであろう。というよりも、恐らく、学生が述語としての</a:t>
            </a:r>
            <a:r>
              <a:rPr lang="en-US" altLang="ja-JP" sz="2400" dirty="0">
                <a:latin typeface="+mn-ea"/>
                <a:ea typeface="+mn-ea"/>
              </a:rPr>
              <a:t>“</a:t>
            </a:r>
            <a:r>
              <a:rPr lang="ja-JP" altLang="ja-JP" sz="2400" dirty="0">
                <a:latin typeface="+mn-ea"/>
                <a:ea typeface="+mn-ea"/>
              </a:rPr>
              <a:t>很小</a:t>
            </a:r>
            <a:r>
              <a:rPr lang="en-US" altLang="ja-JP" sz="2400" dirty="0">
                <a:latin typeface="+mn-ea"/>
                <a:ea typeface="+mn-ea"/>
              </a:rPr>
              <a:t>”</a:t>
            </a:r>
            <a:r>
              <a:rPr lang="ja-JP" altLang="ja-JP" sz="2400" dirty="0">
                <a:latin typeface="+mn-ea"/>
                <a:ea typeface="+mn-ea"/>
              </a:rPr>
              <a:t>をそのまま、この“定―中”構造に適用させたのかもしれない。</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B8E5675-73A0-B9DB-0187-A86CF8C1A616}"/>
              </a:ext>
            </a:extLst>
          </p:cNvPr>
          <p:cNvSpPr txBox="1"/>
          <p:nvPr/>
        </p:nvSpPr>
        <p:spPr>
          <a:xfrm>
            <a:off x="1187450" y="5373688"/>
            <a:ext cx="6192838"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30</a:t>
            </a:r>
            <a:r>
              <a:rPr lang="zh-CN" altLang="ja-JP" sz="2400" dirty="0"/>
              <a:t>）他在图画纸的角落上画了很小的画。</a:t>
            </a:r>
            <a:endParaRPr lang="ja-JP" altLang="ja-JP" sz="2400" dirty="0"/>
          </a:p>
        </p:txBody>
      </p:sp>
      <p:sp>
        <p:nvSpPr>
          <p:cNvPr id="4" name="Rectangle 2">
            <a:extLst>
              <a:ext uri="{FF2B5EF4-FFF2-40B4-BE49-F238E27FC236}">
                <a16:creationId xmlns:a16="http://schemas.microsoft.com/office/drawing/2014/main" id="{BACFF0F6-EB4E-3E96-FF00-4091CD01BC46}"/>
              </a:ext>
            </a:extLst>
          </p:cNvPr>
          <p:cNvSpPr>
            <a:spLocks noChangeArrowheads="1"/>
          </p:cNvSpPr>
          <p:nvPr/>
        </p:nvSpPr>
        <p:spPr bwMode="auto">
          <a:xfrm>
            <a:off x="611188" y="868363"/>
            <a:ext cx="8281987" cy="4524375"/>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さておいて、</a:t>
            </a:r>
            <a:r>
              <a:rPr lang="en-US" altLang="ja-JP" sz="2400" dirty="0">
                <a:latin typeface="+mn-ea"/>
                <a:ea typeface="+mn-ea"/>
              </a:rPr>
              <a:t>“</a:t>
            </a:r>
            <a:r>
              <a:rPr lang="ja-JP" altLang="ja-JP" sz="2400" dirty="0">
                <a:latin typeface="+mn-ea"/>
                <a:ea typeface="+mn-ea"/>
              </a:rPr>
              <a:t>很小</a:t>
            </a:r>
            <a:r>
              <a:rPr lang="en-US" altLang="ja-JP" sz="2400" dirty="0">
                <a:latin typeface="+mn-ea"/>
                <a:ea typeface="+mn-ea"/>
              </a:rPr>
              <a:t>”</a:t>
            </a:r>
            <a:r>
              <a:rPr lang="ja-JP" altLang="ja-JP" sz="2400" dirty="0">
                <a:latin typeface="+mn-ea"/>
                <a:ea typeface="+mn-ea"/>
              </a:rPr>
              <a:t>は述語として用いられる際は、文法的であるのだが、副詞を帯びた形容詞連語</a:t>
            </a:r>
            <a:r>
              <a:rPr lang="en-US" altLang="ja-JP" sz="2400" dirty="0">
                <a:latin typeface="+mn-ea"/>
                <a:ea typeface="+mn-ea"/>
              </a:rPr>
              <a:t>“</a:t>
            </a:r>
            <a:r>
              <a:rPr lang="ja-JP" altLang="ja-JP" sz="2400" dirty="0">
                <a:latin typeface="+mn-ea"/>
                <a:ea typeface="+mn-ea"/>
              </a:rPr>
              <a:t>很小</a:t>
            </a:r>
            <a:r>
              <a:rPr lang="en-US" altLang="ja-JP" sz="2400" dirty="0">
                <a:latin typeface="+mn-ea"/>
                <a:ea typeface="+mn-ea"/>
              </a:rPr>
              <a:t>”</a:t>
            </a:r>
            <a:r>
              <a:rPr lang="ja-JP" altLang="ja-JP" sz="2400" dirty="0">
                <a:latin typeface="+mn-ea"/>
                <a:ea typeface="+mn-ea"/>
              </a:rPr>
              <a:t>は、そのままでは連体修飾語にならない。つまり</a:t>
            </a:r>
            <a:r>
              <a:rPr lang="en-US" altLang="ja-JP" sz="2400" dirty="0">
                <a:latin typeface="+mn-ea"/>
                <a:ea typeface="+mn-ea"/>
              </a:rPr>
              <a:t>“</a:t>
            </a:r>
            <a:r>
              <a:rPr lang="ja-JP" altLang="ja-JP" sz="2400" dirty="0">
                <a:latin typeface="+mn-ea"/>
                <a:ea typeface="+mn-ea"/>
              </a:rPr>
              <a:t>很小画</a:t>
            </a:r>
            <a:r>
              <a:rPr lang="en-US" altLang="ja-JP" sz="2400" dirty="0">
                <a:latin typeface="+mn-ea"/>
                <a:ea typeface="+mn-ea"/>
              </a:rPr>
              <a:t>”</a:t>
            </a:r>
            <a:r>
              <a:rPr lang="ja-JP" altLang="ja-JP" sz="2400" dirty="0">
                <a:latin typeface="+mn-ea"/>
                <a:ea typeface="+mn-ea"/>
              </a:rPr>
              <a:t>は非文法的なものになる。この場合、</a:t>
            </a:r>
            <a:r>
              <a:rPr lang="en-US" altLang="ja-JP" sz="2400" dirty="0">
                <a:latin typeface="+mn-ea"/>
                <a:ea typeface="+mn-ea"/>
              </a:rPr>
              <a:t>“</a:t>
            </a:r>
            <a:r>
              <a:rPr lang="ja-JP" altLang="ja-JP" sz="2400" dirty="0">
                <a:latin typeface="+mn-ea"/>
                <a:ea typeface="+mn-ea"/>
              </a:rPr>
              <a:t>很小画</a:t>
            </a:r>
            <a:r>
              <a:rPr lang="en-US" altLang="ja-JP" sz="2400" dirty="0">
                <a:latin typeface="+mn-ea"/>
                <a:ea typeface="+mn-ea"/>
              </a:rPr>
              <a:t>”</a:t>
            </a:r>
            <a:r>
              <a:rPr lang="ja-JP" altLang="ja-JP" sz="2400" dirty="0">
                <a:latin typeface="+mn-ea"/>
                <a:ea typeface="+mn-ea"/>
              </a:rPr>
              <a:t>の構造は、</a:t>
            </a:r>
            <a:r>
              <a:rPr lang="en-US" altLang="ja-JP" sz="2400" dirty="0">
                <a:latin typeface="+mn-ea"/>
                <a:ea typeface="+mn-ea"/>
              </a:rPr>
              <a:t>“</a:t>
            </a:r>
            <a:r>
              <a:rPr lang="ja-JP" altLang="ja-JP" sz="2400" dirty="0">
                <a:latin typeface="+mn-ea"/>
                <a:ea typeface="+mn-ea"/>
              </a:rPr>
              <a:t>很</a:t>
            </a:r>
            <a:r>
              <a:rPr lang="en-US" altLang="ja-JP" sz="2400" dirty="0">
                <a:latin typeface="+mn-ea"/>
                <a:ea typeface="+mn-ea"/>
              </a:rPr>
              <a:t>”</a:t>
            </a:r>
            <a:r>
              <a:rPr lang="ja-JP" altLang="ja-JP" sz="2400" dirty="0">
                <a:latin typeface="+mn-ea"/>
                <a:ea typeface="+mn-ea"/>
              </a:rPr>
              <a:t>が</a:t>
            </a:r>
            <a:r>
              <a:rPr lang="en-US" altLang="ja-JP" sz="2400" dirty="0">
                <a:latin typeface="+mn-ea"/>
                <a:ea typeface="+mn-ea"/>
              </a:rPr>
              <a:t>“</a:t>
            </a:r>
            <a:r>
              <a:rPr lang="ja-JP" altLang="ja-JP" sz="2400" dirty="0">
                <a:latin typeface="+mn-ea"/>
                <a:ea typeface="+mn-ea"/>
              </a:rPr>
              <a:t>小画</a:t>
            </a:r>
            <a:r>
              <a:rPr lang="en-US" altLang="ja-JP" sz="2400" dirty="0">
                <a:latin typeface="+mn-ea"/>
                <a:ea typeface="+mn-ea"/>
              </a:rPr>
              <a:t>”</a:t>
            </a:r>
            <a:r>
              <a:rPr lang="ja-JP" altLang="ja-JP" sz="2400" dirty="0">
                <a:latin typeface="+mn-ea"/>
                <a:ea typeface="+mn-ea"/>
              </a:rPr>
              <a:t>を修飾するのではなく、あくまでも</a:t>
            </a:r>
            <a:r>
              <a:rPr lang="en-US" altLang="ja-JP" sz="2400" dirty="0">
                <a:latin typeface="+mn-ea"/>
                <a:ea typeface="+mn-ea"/>
              </a:rPr>
              <a:t>“</a:t>
            </a:r>
            <a:r>
              <a:rPr lang="ja-JP" altLang="ja-JP" sz="2400" dirty="0">
                <a:latin typeface="+mn-ea"/>
                <a:ea typeface="+mn-ea"/>
              </a:rPr>
              <a:t>小</a:t>
            </a:r>
            <a:r>
              <a:rPr lang="en-US" altLang="ja-JP" sz="2400" dirty="0">
                <a:latin typeface="+mn-ea"/>
                <a:ea typeface="+mn-ea"/>
              </a:rPr>
              <a:t>”</a:t>
            </a:r>
            <a:r>
              <a:rPr lang="ja-JP" altLang="ja-JP" sz="2400" dirty="0">
                <a:latin typeface="+mn-ea"/>
                <a:ea typeface="+mn-ea"/>
              </a:rPr>
              <a:t>を修飾し、</a:t>
            </a:r>
            <a:r>
              <a:rPr lang="en-US" altLang="ja-JP" sz="2400" dirty="0">
                <a:latin typeface="+mn-ea"/>
                <a:ea typeface="+mn-ea"/>
              </a:rPr>
              <a:t>“</a:t>
            </a:r>
            <a:r>
              <a:rPr lang="ja-JP" altLang="ja-JP" sz="2400" dirty="0">
                <a:latin typeface="+mn-ea"/>
                <a:ea typeface="+mn-ea"/>
              </a:rPr>
              <a:t>很小</a:t>
            </a:r>
            <a:r>
              <a:rPr lang="en-US" altLang="ja-JP" sz="2400" dirty="0">
                <a:latin typeface="+mn-ea"/>
                <a:ea typeface="+mn-ea"/>
              </a:rPr>
              <a:t>”</a:t>
            </a:r>
            <a:r>
              <a:rPr lang="ja-JP" altLang="ja-JP" sz="2400" dirty="0">
                <a:latin typeface="+mn-ea"/>
                <a:ea typeface="+mn-ea"/>
              </a:rPr>
              <a:t>が１つの形容詞連語となって、</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を修飾するというふうに理解しなければならない。しかし、この場合、</a:t>
            </a:r>
            <a:r>
              <a:rPr lang="en-US" altLang="ja-JP" sz="2400" dirty="0">
                <a:latin typeface="+mn-ea"/>
                <a:ea typeface="+mn-ea"/>
              </a:rPr>
              <a:t>“</a:t>
            </a:r>
            <a:r>
              <a:rPr lang="ja-JP" altLang="ja-JP" sz="2400" dirty="0">
                <a:latin typeface="+mn-ea"/>
                <a:ea typeface="+mn-ea"/>
              </a:rPr>
              <a:t>很小</a:t>
            </a:r>
            <a:r>
              <a:rPr lang="en-US" altLang="ja-JP" sz="2400" dirty="0">
                <a:latin typeface="+mn-ea"/>
                <a:ea typeface="+mn-ea"/>
              </a:rPr>
              <a:t>”</a:t>
            </a:r>
            <a:r>
              <a:rPr lang="ja-JP" altLang="ja-JP" sz="2400" dirty="0">
                <a:latin typeface="+mn-ea"/>
                <a:ea typeface="+mn-ea"/>
              </a:rPr>
              <a:t>という形容詞連語は、そのまま名詞を修飾することができず、形容詞連語と名詞の間に、構造助詞</a:t>
            </a:r>
            <a:r>
              <a:rPr lang="en-US" altLang="ja-JP" sz="2400" dirty="0">
                <a:latin typeface="+mn-ea"/>
                <a:ea typeface="+mn-ea"/>
              </a:rPr>
              <a:t>“</a:t>
            </a:r>
            <a:r>
              <a:rPr lang="ja-JP" altLang="ja-JP" sz="2400" dirty="0">
                <a:latin typeface="+mn-ea"/>
                <a:ea typeface="+mn-ea"/>
              </a:rPr>
              <a:t>的</a:t>
            </a:r>
            <a:r>
              <a:rPr lang="en-US" altLang="ja-JP" sz="2400" dirty="0">
                <a:latin typeface="+mn-ea"/>
                <a:ea typeface="+mn-ea"/>
              </a:rPr>
              <a:t>”</a:t>
            </a:r>
            <a:r>
              <a:rPr lang="ja-JP" altLang="ja-JP" sz="2400" dirty="0">
                <a:latin typeface="+mn-ea"/>
                <a:ea typeface="+mn-ea"/>
              </a:rPr>
              <a:t>を付けて、</a:t>
            </a:r>
            <a:r>
              <a:rPr lang="en-US" altLang="ja-JP" sz="2400" dirty="0">
                <a:latin typeface="+mn-ea"/>
                <a:ea typeface="+mn-ea"/>
              </a:rPr>
              <a:t>“</a:t>
            </a:r>
            <a:r>
              <a:rPr lang="ja-JP" altLang="ja-JP" sz="2400" dirty="0">
                <a:latin typeface="+mn-ea"/>
                <a:ea typeface="+mn-ea"/>
              </a:rPr>
              <a:t>很小的画</a:t>
            </a:r>
            <a:r>
              <a:rPr lang="en-US" altLang="ja-JP" sz="2400" dirty="0">
                <a:latin typeface="+mn-ea"/>
                <a:ea typeface="+mn-ea"/>
              </a:rPr>
              <a:t>”</a:t>
            </a:r>
            <a:r>
              <a:rPr lang="ja-JP" altLang="ja-JP" sz="2400" dirty="0">
                <a:latin typeface="+mn-ea"/>
                <a:ea typeface="+mn-ea"/>
              </a:rPr>
              <a:t>としなければならない。こうしてはじめて、一応文法的な文となる。例（</a:t>
            </a:r>
            <a:r>
              <a:rPr lang="en-US" altLang="ja-JP" sz="2400" dirty="0">
                <a:latin typeface="+mn-ea"/>
                <a:ea typeface="+mn-ea"/>
              </a:rPr>
              <a:t>28 b</a:t>
            </a:r>
            <a:r>
              <a:rPr lang="ja-JP" altLang="ja-JP" sz="2400" dirty="0">
                <a:latin typeface="+mn-ea"/>
                <a:ea typeface="+mn-ea"/>
              </a:rPr>
              <a:t>）は次のように直すと文法的な表現になる。</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8EFE51-943C-8EA6-3077-30DCF59864CB}"/>
              </a:ext>
            </a:extLst>
          </p:cNvPr>
          <p:cNvSpPr>
            <a:spLocks noGrp="1"/>
          </p:cNvSpPr>
          <p:nvPr>
            <p:ph type="title"/>
          </p:nvPr>
        </p:nvSpPr>
        <p:spPr>
          <a:xfrm>
            <a:off x="1944688" y="623888"/>
            <a:ext cx="6589712" cy="1281112"/>
          </a:xfrm>
        </p:spPr>
        <p:txBody>
          <a:bodyPr rtlCol="0">
            <a:normAutofit fontScale="90000"/>
          </a:bodyPr>
          <a:lstStyle/>
          <a:p>
            <a:pPr eaLnBrk="1" fontAlgn="auto" hangingPunct="1">
              <a:spcAft>
                <a:spcPts val="0"/>
              </a:spcAft>
              <a:defRPr/>
            </a:pPr>
            <a:r>
              <a:rPr lang="ja-JP" altLang="ja-JP" sz="3200" dirty="0">
                <a:solidFill>
                  <a:schemeClr val="tx1">
                    <a:lumMod val="85000"/>
                    <a:lumOff val="15000"/>
                  </a:schemeClr>
                </a:solidFill>
              </a:rPr>
              <a:t>４．日本語における連用修飾語成分と「動作の結果」を示す動詞連語の意味関係</a:t>
            </a:r>
          </a:p>
        </p:txBody>
      </p:sp>
      <p:sp>
        <p:nvSpPr>
          <p:cNvPr id="3" name="コンテンツ プレースホルダー 2">
            <a:extLst>
              <a:ext uri="{FF2B5EF4-FFF2-40B4-BE49-F238E27FC236}">
                <a16:creationId xmlns:a16="http://schemas.microsoft.com/office/drawing/2014/main" id="{D2BFF6C2-6953-E462-CBB8-972995450897}"/>
              </a:ext>
            </a:extLst>
          </p:cNvPr>
          <p:cNvSpPr>
            <a:spLocks noGrp="1"/>
          </p:cNvSpPr>
          <p:nvPr>
            <p:ph idx="1"/>
          </p:nvPr>
        </p:nvSpPr>
        <p:spPr>
          <a:xfrm>
            <a:off x="539750" y="2205038"/>
            <a:ext cx="8229600" cy="3671887"/>
          </a:xfrm>
        </p:spPr>
        <p:txBody>
          <a:bodyPr rtlCol="0">
            <a:normAutofit lnSpcReduction="10000"/>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a:t>
            </a:r>
            <a:r>
              <a:rPr lang="en-US" altLang="ja-JP" sz="2400" dirty="0">
                <a:solidFill>
                  <a:schemeClr val="tx1">
                    <a:lumMod val="75000"/>
                    <a:lumOff val="25000"/>
                  </a:schemeClr>
                </a:solidFill>
              </a:rPr>
              <a:t>28b</a:t>
            </a:r>
            <a:r>
              <a:rPr lang="ja-JP" altLang="ja-JP" sz="2400" dirty="0">
                <a:solidFill>
                  <a:schemeClr val="tx1">
                    <a:lumMod val="75000"/>
                    <a:lumOff val="25000"/>
                  </a:schemeClr>
                </a:solidFill>
              </a:rPr>
              <a:t>）の例では問題視しなかったが、次の例（</a:t>
            </a:r>
            <a:r>
              <a:rPr lang="en-US" altLang="ja-JP" sz="2400" dirty="0">
                <a:solidFill>
                  <a:schemeClr val="tx1">
                    <a:lumMod val="75000"/>
                    <a:lumOff val="25000"/>
                  </a:schemeClr>
                </a:solidFill>
              </a:rPr>
              <a:t>28c</a:t>
            </a:r>
            <a:r>
              <a:rPr lang="ja-JP" altLang="ja-JP" sz="2400" dirty="0">
                <a:solidFill>
                  <a:schemeClr val="tx1">
                    <a:lumMod val="75000"/>
                    <a:lumOff val="25000"/>
                  </a:schemeClr>
                </a:solidFill>
              </a:rPr>
              <a:t>）と（</a:t>
            </a:r>
            <a:r>
              <a:rPr lang="en-US" altLang="ja-JP" sz="2400" dirty="0">
                <a:solidFill>
                  <a:schemeClr val="tx1">
                    <a:lumMod val="75000"/>
                    <a:lumOff val="25000"/>
                  </a:schemeClr>
                </a:solidFill>
              </a:rPr>
              <a:t>28d</a:t>
            </a:r>
            <a:r>
              <a:rPr lang="ja-JP" altLang="ja-JP" sz="2400" dirty="0">
                <a:solidFill>
                  <a:schemeClr val="tx1">
                    <a:lumMod val="75000"/>
                    <a:lumOff val="25000"/>
                  </a:schemeClr>
                </a:solidFill>
              </a:rPr>
              <a:t>）を分析する際には問題として取り上げる。日本語原文の「画用紙のすみっこに小さくかいた」では、連用修飾語成分の「画用紙のすみっこに」、「小さく」は動詞「かく」と結びついて、それぞれ動作の結果の生成物の存在する場所と、生成物の様態を示すもので、連用修飾語成分と動詞とが結合した動詞連語は「動作の生成物の存在場所」と「動作の結果」と「動作」を示す意味関係である。ここでは予備分析として先にこのことについて述べることにす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9D847AC-8C89-85E3-C81D-E1844234A7AB}"/>
              </a:ext>
            </a:extLst>
          </p:cNvPr>
          <p:cNvSpPr>
            <a:spLocks noGrp="1"/>
          </p:cNvSpPr>
          <p:nvPr>
            <p:ph idx="1"/>
          </p:nvPr>
        </p:nvSpPr>
        <p:spPr>
          <a:xfrm>
            <a:off x="457200" y="1268413"/>
            <a:ext cx="8229600" cy="4857750"/>
          </a:xfrm>
        </p:spPr>
        <p:txBody>
          <a:bodyPr rtlCol="0">
            <a:normAutofit/>
          </a:bodyPr>
          <a:lstStyle/>
          <a:p>
            <a:pPr marL="0" indent="0" eaLnBrk="1" fontAlgn="auto" hangingPunct="1">
              <a:spcAft>
                <a:spcPts val="0"/>
              </a:spcAft>
              <a:buFont typeface="Wingdings 3" charset="2"/>
              <a:buNone/>
              <a:defRPr/>
            </a:pPr>
            <a:r>
              <a:rPr lang="en-US" altLang="ja-JP" sz="2400" dirty="0">
                <a:solidFill>
                  <a:schemeClr val="tx1">
                    <a:lumMod val="75000"/>
                    <a:lumOff val="25000"/>
                  </a:schemeClr>
                </a:solidFill>
              </a:rPr>
              <a:t>1.2</a:t>
            </a:r>
            <a:r>
              <a:rPr lang="ja-JP" altLang="ja-JP" sz="2400" dirty="0" err="1">
                <a:solidFill>
                  <a:schemeClr val="tx1">
                    <a:lumMod val="75000"/>
                    <a:lumOff val="25000"/>
                  </a:schemeClr>
                </a:solidFill>
              </a:rPr>
              <a:t>．</a:t>
            </a:r>
            <a:r>
              <a:rPr lang="ja-JP" altLang="ja-JP" sz="2400" dirty="0">
                <a:solidFill>
                  <a:schemeClr val="tx1">
                    <a:lumMod val="75000"/>
                    <a:lumOff val="25000"/>
                  </a:schemeClr>
                </a:solidFill>
              </a:rPr>
              <a:t>言語の構成要素</a:t>
            </a: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言語は、音声、語彙、文法からなるといわれている。</a:t>
            </a: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en-US" altLang="ja-JP" sz="2400" dirty="0">
                <a:solidFill>
                  <a:schemeClr val="tx1">
                    <a:lumMod val="75000"/>
                    <a:lumOff val="25000"/>
                  </a:schemeClr>
                </a:solidFill>
              </a:rPr>
              <a:t>1.2.1</a:t>
            </a:r>
            <a:r>
              <a:rPr lang="ja-JP" altLang="en-US" sz="2400" dirty="0">
                <a:solidFill>
                  <a:schemeClr val="tx1">
                    <a:lumMod val="75000"/>
                    <a:lumOff val="25000"/>
                  </a:schemeClr>
                </a:solidFill>
              </a:rPr>
              <a:t>　</a:t>
            </a:r>
            <a:r>
              <a:rPr lang="ja-JP" altLang="ja-JP" sz="2400" dirty="0">
                <a:solidFill>
                  <a:schemeClr val="tx1">
                    <a:lumMod val="75000"/>
                    <a:lumOff val="25000"/>
                  </a:schemeClr>
                </a:solidFill>
              </a:rPr>
              <a:t>音声</a:t>
            </a: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日本語も中国語もまず音声からなっている。しかし、中国語翻訳法の講義では、とくに音声を専門に教えない。基本的には、学生たちが自分で翻訳した中国語訳文を朗読するだけにとどまっている。</a:t>
            </a:r>
          </a:p>
          <a:p>
            <a:pPr marL="0" indent="0" eaLnBrk="1" fontAlgn="auto" hangingPunct="1">
              <a:spcAft>
                <a:spcPts val="0"/>
              </a:spcAft>
              <a:buFont typeface="Wingdings 3" charset="2"/>
              <a:buNone/>
              <a:defRPr/>
            </a:pPr>
            <a:endParaRPr lang="ja-JP" altLang="ja-JP" sz="2400" dirty="0">
              <a:solidFill>
                <a:schemeClr val="tx1">
                  <a:lumMod val="75000"/>
                  <a:lumOff val="25000"/>
                </a:schemeClr>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CABDDC8-AE6A-F7DC-9879-E7FF5DDA8EFB}"/>
              </a:ext>
            </a:extLst>
          </p:cNvPr>
          <p:cNvSpPr>
            <a:spLocks noChangeArrowheads="1"/>
          </p:cNvSpPr>
          <p:nvPr/>
        </p:nvSpPr>
        <p:spPr bwMode="auto">
          <a:xfrm>
            <a:off x="611188" y="1155700"/>
            <a:ext cx="8281987" cy="4156075"/>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原文の「画用紙のすみっこに小さくかいた」は大きな動詞連語で、述語動詞の前に、</a:t>
            </a:r>
            <a:r>
              <a:rPr lang="en-US" altLang="ja-JP" sz="2400" dirty="0">
                <a:latin typeface="+mn-ea"/>
                <a:ea typeface="+mn-ea"/>
              </a:rPr>
              <a:t>2</a:t>
            </a:r>
            <a:r>
              <a:rPr lang="ja-JP" altLang="ja-JP" sz="2400" dirty="0" err="1">
                <a:latin typeface="+mn-ea"/>
                <a:ea typeface="+mn-ea"/>
              </a:rPr>
              <a:t>つの</a:t>
            </a:r>
            <a:r>
              <a:rPr lang="ja-JP" altLang="ja-JP" sz="2400" dirty="0">
                <a:latin typeface="+mn-ea"/>
                <a:ea typeface="+mn-ea"/>
              </a:rPr>
              <a:t>連用修飾語がある。連用修飾語成分の「画用紙のすみっこに」では、助詞「に」を用いていて、「で」を用いていない。もし、この連用修飾語は、「画用紙のすみっこで」と「で」を使ったとすれば、それは動作の行われる場所を示すことになる。しかし、ここでは、「に」を使っているので、この「に」は動作の行われる場所を示すのではなく、動作の結果、つまりその生産物がそこに存在する、ということを示している。この連用修飾語成分は、動作の結果、存在物の存在場所を示すものである。</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0DE6E757-C77E-B2A1-4A1D-CDC310B40DA0}"/>
              </a:ext>
            </a:extLst>
          </p:cNvPr>
          <p:cNvSpPr txBox="1"/>
          <p:nvPr/>
        </p:nvSpPr>
        <p:spPr>
          <a:xfrm>
            <a:off x="1187450" y="4581525"/>
            <a:ext cx="7345363"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31</a:t>
            </a:r>
            <a:r>
              <a:rPr lang="zh-CN" altLang="ja-JP" sz="2400" dirty="0"/>
              <a:t>）</a:t>
            </a:r>
            <a:r>
              <a:rPr lang="en-US" altLang="ja-JP" sz="2400" dirty="0"/>
              <a:t>a.</a:t>
            </a:r>
            <a:r>
              <a:rPr lang="zh-CN" altLang="ja-JP" sz="2400" dirty="0"/>
              <a:t>他在教室里学习。</a:t>
            </a:r>
            <a:r>
              <a:rPr lang="ja-JP" altLang="ja-JP" sz="2400" dirty="0"/>
              <a:t>（彼は教室で勉強する。）</a:t>
            </a:r>
          </a:p>
          <a:p>
            <a:pPr>
              <a:defRPr/>
            </a:pPr>
            <a:r>
              <a:rPr lang="ja-JP" altLang="en-US" sz="2400" dirty="0"/>
              <a:t>　　 </a:t>
            </a:r>
            <a:r>
              <a:rPr lang="en-US" altLang="ja-JP" sz="2400" dirty="0"/>
              <a:t>b.</a:t>
            </a:r>
            <a:r>
              <a:rPr lang="ja-JP" altLang="ja-JP" sz="2400" dirty="0"/>
              <a:t>他在床上睡觉。（彼はベッドに寝る。）</a:t>
            </a:r>
          </a:p>
        </p:txBody>
      </p:sp>
      <p:sp>
        <p:nvSpPr>
          <p:cNvPr id="4" name="Rectangle 2">
            <a:extLst>
              <a:ext uri="{FF2B5EF4-FFF2-40B4-BE49-F238E27FC236}">
                <a16:creationId xmlns:a16="http://schemas.microsoft.com/office/drawing/2014/main" id="{A2FE7052-ECD7-73F5-F987-3042BDFF5F2E}"/>
              </a:ext>
            </a:extLst>
          </p:cNvPr>
          <p:cNvSpPr>
            <a:spLocks noChangeArrowheads="1"/>
          </p:cNvSpPr>
          <p:nvPr/>
        </p:nvSpPr>
        <p:spPr bwMode="auto">
          <a:xfrm>
            <a:off x="611188" y="1390650"/>
            <a:ext cx="8281987" cy="3046413"/>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対して、中国語訳例の（</a:t>
            </a:r>
            <a:r>
              <a:rPr lang="en-US" altLang="ja-JP" sz="2400" dirty="0">
                <a:latin typeface="+mn-ea"/>
                <a:ea typeface="+mn-ea"/>
              </a:rPr>
              <a:t>30</a:t>
            </a:r>
            <a:r>
              <a:rPr lang="ja-JP" altLang="ja-JP" sz="2400" dirty="0">
                <a:latin typeface="+mn-ea"/>
                <a:ea typeface="+mn-ea"/>
              </a:rPr>
              <a:t>）で示されているように、</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a:latin typeface="+mn-ea"/>
                <a:ea typeface="+mn-ea"/>
              </a:rPr>
              <a:t>という文成分が、</a:t>
            </a:r>
            <a:r>
              <a:rPr lang="en-US" altLang="ja-JP" sz="2400" dirty="0">
                <a:latin typeface="+mn-ea"/>
                <a:ea typeface="+mn-ea"/>
              </a:rPr>
              <a:t>“</a:t>
            </a:r>
            <a:r>
              <a:rPr lang="ja-JP" altLang="ja-JP" sz="2400" dirty="0">
                <a:latin typeface="+mn-ea"/>
                <a:ea typeface="+mn-ea"/>
              </a:rPr>
              <a:t>画了很小的画</a:t>
            </a:r>
            <a:r>
              <a:rPr lang="en-US" altLang="ja-JP" sz="2400" dirty="0">
                <a:latin typeface="+mn-ea"/>
                <a:ea typeface="+mn-ea"/>
              </a:rPr>
              <a:t>”</a:t>
            </a:r>
            <a:r>
              <a:rPr lang="ja-JP" altLang="ja-JP" sz="2400" dirty="0">
                <a:latin typeface="+mn-ea"/>
                <a:ea typeface="+mn-ea"/>
              </a:rPr>
              <a:t>という述語を修飾している連用修飾語、“状语”である。中国語では、介詞</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で構成される“介词”構造（介詞連語）は、場所を示すことができる。基本的には、述語動詞は動作動詞であれば、動作の行われる場所を示し、状態動詞であれば、存在を表す。前者は例（</a:t>
            </a:r>
            <a:r>
              <a:rPr lang="en-US" altLang="ja-JP" sz="2400" dirty="0">
                <a:latin typeface="+mn-ea"/>
                <a:ea typeface="+mn-ea"/>
              </a:rPr>
              <a:t>31a</a:t>
            </a:r>
            <a:r>
              <a:rPr lang="ja-JP" altLang="ja-JP" sz="2400" dirty="0">
                <a:latin typeface="+mn-ea"/>
                <a:ea typeface="+mn-ea"/>
              </a:rPr>
              <a:t>）、後者は例（</a:t>
            </a:r>
            <a:r>
              <a:rPr lang="en-US" altLang="ja-JP" sz="2400" dirty="0">
                <a:latin typeface="+mn-ea"/>
                <a:ea typeface="+mn-ea"/>
              </a:rPr>
              <a:t>31b</a:t>
            </a:r>
            <a:r>
              <a:rPr lang="ja-JP" altLang="ja-JP" sz="2400" dirty="0">
                <a:latin typeface="+mn-ea"/>
                <a:ea typeface="+mn-ea"/>
              </a:rPr>
              <a:t>）で示すことができる。</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3E5B7DA-42FE-FE6D-57A7-F882F9434B29}"/>
              </a:ext>
            </a:extLst>
          </p:cNvPr>
          <p:cNvSpPr>
            <a:spLocks noChangeArrowheads="1"/>
          </p:cNvSpPr>
          <p:nvPr/>
        </p:nvSpPr>
        <p:spPr bwMode="auto">
          <a:xfrm>
            <a:off x="684213" y="1012825"/>
            <a:ext cx="8280400" cy="452278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そして、さらに、例（</a:t>
            </a:r>
            <a:r>
              <a:rPr lang="en-US" altLang="ja-JP" sz="2400" dirty="0">
                <a:latin typeface="+mn-ea"/>
                <a:ea typeface="+mn-ea"/>
              </a:rPr>
              <a:t>30</a:t>
            </a:r>
            <a:r>
              <a:rPr lang="ja-JP" altLang="ja-JP" sz="2400" dirty="0">
                <a:latin typeface="+mn-ea"/>
                <a:ea typeface="+mn-ea"/>
              </a:rPr>
              <a:t>）で示されているように、“状语”が動作の結果が存在する場所を示すこともできる。つまり、</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の動作の結果、その生成物の</a:t>
            </a:r>
            <a:r>
              <a:rPr lang="en-US" altLang="ja-JP" sz="2400" dirty="0">
                <a:latin typeface="+mn-ea"/>
                <a:ea typeface="+mn-ea"/>
              </a:rPr>
              <a:t>“</a:t>
            </a:r>
            <a:r>
              <a:rPr lang="ja-JP" altLang="ja-JP" sz="2400" dirty="0">
                <a:latin typeface="+mn-ea"/>
                <a:ea typeface="+mn-ea"/>
              </a:rPr>
              <a:t>画（儿）</a:t>
            </a:r>
            <a:r>
              <a:rPr lang="en-US" altLang="ja-JP" sz="2400" dirty="0">
                <a:latin typeface="+mn-ea"/>
                <a:ea typeface="+mn-ea"/>
              </a:rPr>
              <a:t>”</a:t>
            </a:r>
            <a:r>
              <a:rPr lang="ja-JP" altLang="ja-JP" sz="2400" dirty="0">
                <a:latin typeface="+mn-ea"/>
                <a:ea typeface="+mn-ea"/>
              </a:rPr>
              <a:t>が、</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a:latin typeface="+mn-ea"/>
                <a:ea typeface="+mn-ea"/>
              </a:rPr>
              <a:t>ということになる。“状语”が述語動詞を修飾するという関係は、同じであるが、後続動詞（連語）によって、異なる意味を表すことができる。場所を示す連用修飾語が、動作の結果の存在場所を示す、という文法的な関係をこの例を通して、学生に知ってもらうことが大事である。</a:t>
            </a:r>
          </a:p>
          <a:p>
            <a:pPr>
              <a:defRPr/>
            </a:pPr>
            <a:r>
              <a:rPr lang="en-US" altLang="ja-JP" sz="2400" dirty="0">
                <a:latin typeface="+mn-ea"/>
                <a:ea typeface="+mn-ea"/>
              </a:rPr>
              <a:t>    </a:t>
            </a:r>
            <a:r>
              <a:rPr lang="ja-JP" altLang="ja-JP" sz="2400" dirty="0">
                <a:latin typeface="+mn-ea"/>
                <a:ea typeface="+mn-ea"/>
              </a:rPr>
              <a:t>日本語の後置詞連語（ここでは「～で</a:t>
            </a:r>
            <a:r>
              <a:rPr lang="en-US" altLang="ja-JP" sz="2400" dirty="0">
                <a:latin typeface="+mn-ea"/>
                <a:ea typeface="+mn-ea"/>
              </a:rPr>
              <a:t>/</a:t>
            </a:r>
            <a:r>
              <a:rPr lang="ja-JP" altLang="ja-JP" sz="2400" dirty="0">
                <a:latin typeface="+mn-ea"/>
                <a:ea typeface="+mn-ea"/>
              </a:rPr>
              <a:t>に」）と中国語の介詞（ここでは</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）で構成される“介词”構造（介詞連語）は、３つの文法的意味を示すことができる。</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7063E9B-B177-3FC8-BB76-5E6FBDA74807}"/>
              </a:ext>
            </a:extLst>
          </p:cNvPr>
          <p:cNvSpPr txBox="1"/>
          <p:nvPr/>
        </p:nvSpPr>
        <p:spPr>
          <a:xfrm>
            <a:off x="684213" y="981075"/>
            <a:ext cx="8161337" cy="230822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en-US" sz="2400" dirty="0"/>
              <a:t>　</a:t>
            </a:r>
            <a:r>
              <a:rPr lang="en-US" altLang="ja-JP" sz="2400" dirty="0"/>
              <a:t>a.</a:t>
            </a:r>
            <a:r>
              <a:rPr lang="ja-JP" altLang="ja-JP" sz="2400" dirty="0"/>
              <a:t>動作の行われる場所（日本語：</a:t>
            </a:r>
            <a:r>
              <a:rPr lang="ja-JP" altLang="en-US" sz="2400" dirty="0"/>
              <a:t>「</a:t>
            </a:r>
            <a:r>
              <a:rPr lang="ja-JP" altLang="ja-JP" sz="2400" dirty="0"/>
              <a:t>で</a:t>
            </a:r>
            <a:r>
              <a:rPr lang="ja-JP" altLang="en-US" sz="2400" dirty="0"/>
              <a:t>」</a:t>
            </a:r>
            <a:r>
              <a:rPr lang="ja-JP" altLang="ja-JP" sz="2400" dirty="0"/>
              <a:t>連語、中国語：</a:t>
            </a:r>
            <a:r>
              <a:rPr lang="en-US" altLang="ja-JP" sz="2400" dirty="0"/>
              <a:t>“</a:t>
            </a:r>
            <a:r>
              <a:rPr lang="ja-JP" altLang="ja-JP" sz="2400" dirty="0"/>
              <a:t>在</a:t>
            </a:r>
            <a:r>
              <a:rPr lang="en-US" altLang="ja-JP" sz="2400" dirty="0"/>
              <a:t>” </a:t>
            </a:r>
            <a:r>
              <a:rPr lang="ja-JP" altLang="ja-JP" sz="2400" dirty="0"/>
              <a:t>連語）</a:t>
            </a:r>
          </a:p>
          <a:p>
            <a:pPr>
              <a:defRPr/>
            </a:pPr>
            <a:r>
              <a:rPr lang="en-US" altLang="ja-JP" sz="2400" dirty="0"/>
              <a:t>   b.</a:t>
            </a:r>
            <a:r>
              <a:rPr lang="ja-JP" altLang="ja-JP" sz="2400" dirty="0"/>
              <a:t>（静態の）存在物の存在する場所（日本語：</a:t>
            </a:r>
            <a:r>
              <a:rPr lang="ja-JP" altLang="en-US" sz="2400" dirty="0"/>
              <a:t>「</a:t>
            </a:r>
            <a:r>
              <a:rPr lang="ja-JP" altLang="ja-JP" sz="2400" dirty="0"/>
              <a:t>に</a:t>
            </a:r>
            <a:r>
              <a:rPr lang="ja-JP" altLang="en-US" sz="2400" dirty="0"/>
              <a:t>」</a:t>
            </a:r>
            <a:r>
              <a:rPr lang="ja-JP" altLang="ja-JP" sz="2400" dirty="0"/>
              <a:t>連語、中国語：</a:t>
            </a:r>
            <a:r>
              <a:rPr lang="en-US" altLang="ja-JP" sz="2400" dirty="0"/>
              <a:t>“</a:t>
            </a:r>
            <a:r>
              <a:rPr lang="ja-JP" altLang="ja-JP" sz="2400" dirty="0"/>
              <a:t>在</a:t>
            </a:r>
            <a:r>
              <a:rPr lang="en-US" altLang="ja-JP" sz="2400" dirty="0"/>
              <a:t>” </a:t>
            </a:r>
            <a:r>
              <a:rPr lang="ja-JP" altLang="ja-JP" sz="2400" dirty="0"/>
              <a:t>連語）</a:t>
            </a:r>
          </a:p>
          <a:p>
            <a:pPr>
              <a:defRPr/>
            </a:pPr>
            <a:r>
              <a:rPr lang="en-US" altLang="ja-JP" sz="2400" dirty="0"/>
              <a:t>   c.</a:t>
            </a:r>
            <a:r>
              <a:rPr lang="ja-JP" altLang="ja-JP" sz="2400" dirty="0"/>
              <a:t>動作の結果の生成物の存在する場所（日本語：</a:t>
            </a:r>
            <a:r>
              <a:rPr lang="ja-JP" altLang="en-US" sz="2400" dirty="0"/>
              <a:t>「</a:t>
            </a:r>
            <a:r>
              <a:rPr lang="ja-JP" altLang="ja-JP" sz="2400" dirty="0"/>
              <a:t>に</a:t>
            </a:r>
            <a:r>
              <a:rPr lang="ja-JP" altLang="en-US" sz="2400" dirty="0"/>
              <a:t>」</a:t>
            </a:r>
            <a:r>
              <a:rPr lang="ja-JP" altLang="ja-JP" sz="2400" dirty="0"/>
              <a:t>連語、中国語：</a:t>
            </a:r>
            <a:r>
              <a:rPr lang="en-US" altLang="ja-JP" sz="2400" dirty="0"/>
              <a:t>“</a:t>
            </a:r>
            <a:r>
              <a:rPr lang="ja-JP" altLang="ja-JP" sz="2400" dirty="0"/>
              <a:t>在</a:t>
            </a:r>
            <a:r>
              <a:rPr lang="en-US" altLang="ja-JP" sz="2400" dirty="0"/>
              <a:t>” </a:t>
            </a:r>
            <a:r>
              <a:rPr lang="ja-JP" altLang="ja-JP" sz="2400" dirty="0"/>
              <a:t>連語）</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タイトル 1">
            <a:extLst>
              <a:ext uri="{FF2B5EF4-FFF2-40B4-BE49-F238E27FC236}">
                <a16:creationId xmlns:a16="http://schemas.microsoft.com/office/drawing/2014/main" id="{C540F774-3B5A-D4EA-955F-05042A4DDAD9}"/>
              </a:ext>
            </a:extLst>
          </p:cNvPr>
          <p:cNvSpPr>
            <a:spLocks noGrp="1"/>
          </p:cNvSpPr>
          <p:nvPr>
            <p:ph type="title"/>
          </p:nvPr>
        </p:nvSpPr>
        <p:spPr>
          <a:xfrm>
            <a:off x="457200" y="274638"/>
            <a:ext cx="8229600" cy="993775"/>
          </a:xfrm>
        </p:spPr>
        <p:txBody>
          <a:bodyPr/>
          <a:lstStyle/>
          <a:p>
            <a:pPr eaLnBrk="1" hangingPunct="1"/>
            <a:r>
              <a:rPr lang="ja-JP" altLang="ja-JP" sz="3200"/>
              <a:t>５．可能補語か情態補語か</a:t>
            </a:r>
            <a:endParaRPr lang="ja-JP" altLang="en-US" sz="3200"/>
          </a:p>
        </p:txBody>
      </p:sp>
      <p:sp>
        <p:nvSpPr>
          <p:cNvPr id="95235" name="コンテンツ プレースホルダー 2">
            <a:extLst>
              <a:ext uri="{FF2B5EF4-FFF2-40B4-BE49-F238E27FC236}">
                <a16:creationId xmlns:a16="http://schemas.microsoft.com/office/drawing/2014/main" id="{CC860729-F3C0-8112-3CF3-16E6692F6DF3}"/>
              </a:ext>
            </a:extLst>
          </p:cNvPr>
          <p:cNvSpPr>
            <a:spLocks noGrp="1"/>
          </p:cNvSpPr>
          <p:nvPr>
            <p:ph idx="1"/>
          </p:nvPr>
        </p:nvSpPr>
        <p:spPr>
          <a:xfrm>
            <a:off x="474663" y="1679575"/>
            <a:ext cx="8229600" cy="482600"/>
          </a:xfrm>
        </p:spPr>
        <p:txBody>
          <a:bodyPr/>
          <a:lstStyle/>
          <a:p>
            <a:pPr marL="0" indent="0" eaLnBrk="1" hangingPunct="1">
              <a:buFont typeface="Wingdings 3" panose="05040102010807070707" pitchFamily="18" charset="2"/>
              <a:buNone/>
            </a:pPr>
            <a:r>
              <a:rPr lang="ja-JP" altLang="en-US" sz="2400"/>
              <a:t>　　</a:t>
            </a:r>
            <a:r>
              <a:rPr lang="ja-JP" altLang="ja-JP" sz="2400"/>
              <a:t>次に、例（</a:t>
            </a:r>
            <a:r>
              <a:rPr lang="en-US" altLang="ja-JP" sz="2400"/>
              <a:t>28c</a:t>
            </a:r>
            <a:r>
              <a:rPr lang="ja-JP" altLang="ja-JP" sz="2400"/>
              <a:t>）について分析してみることにする。</a:t>
            </a:r>
            <a:endParaRPr lang="ja-JP" altLang="en-US" sz="2400"/>
          </a:p>
        </p:txBody>
      </p:sp>
      <p:sp>
        <p:nvSpPr>
          <p:cNvPr id="4" name="テキスト ボックス 3">
            <a:extLst>
              <a:ext uri="{FF2B5EF4-FFF2-40B4-BE49-F238E27FC236}">
                <a16:creationId xmlns:a16="http://schemas.microsoft.com/office/drawing/2014/main" id="{A2792433-0F75-5590-F792-827A9165E02F}"/>
              </a:ext>
            </a:extLst>
          </p:cNvPr>
          <p:cNvSpPr txBox="1"/>
          <p:nvPr/>
        </p:nvSpPr>
        <p:spPr>
          <a:xfrm>
            <a:off x="1042988" y="2341563"/>
            <a:ext cx="6842125"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28</a:t>
            </a:r>
            <a:r>
              <a:rPr lang="zh-CN" altLang="ja-JP" sz="2400" dirty="0"/>
              <a:t>）</a:t>
            </a:r>
            <a:r>
              <a:rPr lang="en-US" altLang="ja-JP" sz="2400" dirty="0"/>
              <a:t>c.</a:t>
            </a:r>
            <a:r>
              <a:rPr lang="zh-CN" altLang="ja-JP" sz="2400" dirty="0"/>
              <a:t>（再録）他把画在图画纸的角落画得小。</a:t>
            </a:r>
            <a:endParaRPr lang="ja-JP" altLang="ja-JP" sz="2400" dirty="0"/>
          </a:p>
        </p:txBody>
      </p:sp>
      <p:sp>
        <p:nvSpPr>
          <p:cNvPr id="5" name="正方形/長方形 4">
            <a:extLst>
              <a:ext uri="{FF2B5EF4-FFF2-40B4-BE49-F238E27FC236}">
                <a16:creationId xmlns:a16="http://schemas.microsoft.com/office/drawing/2014/main" id="{08438596-5B01-F0E6-7959-8D157F058C86}"/>
              </a:ext>
            </a:extLst>
          </p:cNvPr>
          <p:cNvSpPr/>
          <p:nvPr/>
        </p:nvSpPr>
        <p:spPr>
          <a:xfrm>
            <a:off x="598488" y="3213100"/>
            <a:ext cx="8221662" cy="2308225"/>
          </a:xfrm>
          <a:prstGeom prst="rect">
            <a:avLst/>
          </a:prstGeom>
        </p:spPr>
        <p:txBody>
          <a:bodyPr>
            <a:spAutoFit/>
          </a:bodyPr>
          <a:lstStyle/>
          <a:p>
            <a:pPr indent="179705" algn="just">
              <a:spcAft>
                <a:spcPts val="0"/>
              </a:spcAft>
              <a:defRPr/>
            </a:pPr>
            <a:r>
              <a:rPr lang="ja-JP" altLang="en-US" sz="2400" kern="100" dirty="0">
                <a:latin typeface="+mj-ea"/>
                <a:ea typeface="+mj-ea"/>
                <a:cs typeface="Times New Roman" panose="02020603050405020304" pitchFamily="18" charset="0"/>
              </a:rPr>
              <a:t>　</a:t>
            </a:r>
            <a:r>
              <a:rPr lang="ja-JP" altLang="ja-JP" sz="2400" kern="100" dirty="0">
                <a:latin typeface="+mj-ea"/>
                <a:ea typeface="+mj-ea"/>
                <a:cs typeface="Times New Roman" panose="02020603050405020304" pitchFamily="18" charset="0"/>
              </a:rPr>
              <a:t>この訳例では</a:t>
            </a:r>
            <a:r>
              <a:rPr lang="ja-JP" altLang="ja-JP" sz="2400" kern="0" dirty="0">
                <a:latin typeface="+mj-ea"/>
                <a:ea typeface="+mj-ea"/>
                <a:cs typeface="Times New Roman" panose="02020603050405020304" pitchFamily="18" charset="0"/>
              </a:rPr>
              <a:t>、</a:t>
            </a:r>
            <a:r>
              <a:rPr lang="ja-JP" altLang="ja-JP" sz="2400" kern="100" dirty="0">
                <a:latin typeface="+mj-ea"/>
                <a:ea typeface="+mj-ea"/>
                <a:cs typeface="Times New Roman" panose="02020603050405020304" pitchFamily="18" charset="0"/>
              </a:rPr>
              <a:t>学生が</a:t>
            </a:r>
            <a:r>
              <a:rPr lang="ja-JP" altLang="ja-JP" sz="2400" kern="0" dirty="0">
                <a:latin typeface="+mj-ea"/>
                <a:ea typeface="+mj-ea"/>
                <a:cs typeface="Times New Roman" panose="02020603050405020304" pitchFamily="18" charset="0"/>
              </a:rPr>
              <a:t>中国語の文法をフルに使おうとする意欲が感じられる。つまり、</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把字结构</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 </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把</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字構造、</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把</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字連語）を使ったり、“</a:t>
            </a:r>
            <a:r>
              <a:rPr lang="ja-JP" altLang="ja-JP" sz="2400" kern="0" dirty="0">
                <a:latin typeface="+mj-ea"/>
                <a:ea typeface="+mj-ea"/>
                <a:cs typeface="SimSun" panose="02010600030101010101" pitchFamily="2" charset="-122"/>
              </a:rPr>
              <a:t>补语</a:t>
            </a:r>
            <a:r>
              <a:rPr lang="ja-JP" altLang="ja-JP" sz="2400" kern="0" dirty="0">
                <a:latin typeface="+mj-ea"/>
                <a:ea typeface="+mj-ea"/>
                <a:cs typeface="Times New Roman" panose="02020603050405020304" pitchFamily="18" charset="0"/>
              </a:rPr>
              <a:t>”（動詞＋</a:t>
            </a:r>
            <a:r>
              <a:rPr lang="en-US" altLang="ja-JP" sz="2400" kern="0" dirty="0">
                <a:latin typeface="+mj-ea"/>
                <a:ea typeface="+mj-ea"/>
                <a:cs typeface="Times New Roman" panose="02020603050405020304" pitchFamily="18" charset="0"/>
              </a:rPr>
              <a:t>“</a:t>
            </a:r>
            <a:r>
              <a:rPr lang="ja-JP" altLang="ja-JP" sz="2400" kern="100" dirty="0">
                <a:latin typeface="+mj-ea"/>
                <a:ea typeface="+mj-ea"/>
                <a:cs typeface="Times New Roman" panose="02020603050405020304" pitchFamily="18" charset="0"/>
              </a:rPr>
              <a:t>得</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＋形容詞）を使ったりしているのである。しかし、文全体の構造は不明で、表現しようとすることは明確ではない。言い換えれば、文を構成する文成分の関係がはっきりしないのである。</a:t>
            </a:r>
            <a:endParaRPr lang="ja-JP" altLang="ja-JP" sz="2400" kern="100" dirty="0">
              <a:latin typeface="+mj-ea"/>
              <a:ea typeface="+mj-ea"/>
              <a:cs typeface="Times New Roman" panose="02020603050405020304" pitchFamily="18"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C89107A-FA0D-0B1E-DA87-B984D050FF9E}"/>
              </a:ext>
            </a:extLst>
          </p:cNvPr>
          <p:cNvSpPr>
            <a:spLocks noChangeArrowheads="1"/>
          </p:cNvSpPr>
          <p:nvPr/>
        </p:nvSpPr>
        <p:spPr bwMode="auto">
          <a:xfrm>
            <a:off x="684213" y="1196975"/>
            <a:ext cx="8280400" cy="415448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学生は</a:t>
            </a:r>
            <a:r>
              <a:rPr lang="en-US" altLang="ja-JP" sz="2400" dirty="0">
                <a:latin typeface="+mn-ea"/>
                <a:ea typeface="+mn-ea"/>
              </a:rPr>
              <a:t>“</a:t>
            </a:r>
            <a:r>
              <a:rPr lang="ja-JP" altLang="ja-JP" sz="2400" dirty="0">
                <a:latin typeface="+mn-ea"/>
                <a:ea typeface="+mn-ea"/>
              </a:rPr>
              <a:t>把字结构</a:t>
            </a:r>
            <a:r>
              <a:rPr lang="en-US" altLang="ja-JP" sz="2400" dirty="0">
                <a:latin typeface="+mn-ea"/>
                <a:ea typeface="+mn-ea"/>
              </a:rPr>
              <a:t>”</a:t>
            </a:r>
            <a:r>
              <a:rPr lang="ja-JP" altLang="ja-JP" sz="2400" dirty="0">
                <a:latin typeface="+mn-ea"/>
                <a:ea typeface="+mn-ea"/>
              </a:rPr>
              <a:t>を用いた際、その文は、「処置」という構造の中でなければならないことがわかっているようで、その後ろの方に、“补语”を使って</a:t>
            </a:r>
            <a:r>
              <a:rPr lang="en-US" altLang="ja-JP" sz="2400" dirty="0">
                <a:latin typeface="+mn-ea"/>
                <a:ea typeface="+mn-ea"/>
              </a:rPr>
              <a:t>“</a:t>
            </a:r>
            <a:r>
              <a:rPr lang="ja-JP" altLang="ja-JP" sz="2400" dirty="0">
                <a:latin typeface="+mn-ea"/>
                <a:ea typeface="+mn-ea"/>
              </a:rPr>
              <a:t>他把画～画得小</a:t>
            </a:r>
            <a:r>
              <a:rPr lang="en-US" altLang="ja-JP" sz="2400" dirty="0">
                <a:latin typeface="+mn-ea"/>
                <a:ea typeface="+mn-ea"/>
              </a:rPr>
              <a:t>”</a:t>
            </a:r>
            <a:r>
              <a:rPr lang="ja-JP" altLang="ja-JP" sz="2400" dirty="0">
                <a:latin typeface="+mn-ea"/>
                <a:ea typeface="+mn-ea"/>
              </a:rPr>
              <a:t>で表そうとした。この構想は一応それなりに評価できる。しかし、こうすれば、真ん中の部分</a:t>
            </a:r>
            <a:r>
              <a:rPr lang="en-US" altLang="ja-JP" sz="2400" dirty="0">
                <a:latin typeface="+mn-ea"/>
                <a:ea typeface="+mn-ea"/>
              </a:rPr>
              <a:t>“</a:t>
            </a:r>
            <a:r>
              <a:rPr lang="ja-JP" altLang="ja-JP" sz="2400" dirty="0">
                <a:latin typeface="+mn-ea"/>
                <a:ea typeface="+mn-ea"/>
              </a:rPr>
              <a:t>在图画纸的角落</a:t>
            </a:r>
            <a:r>
              <a:rPr lang="en-US" altLang="ja-JP" sz="2400" dirty="0">
                <a:latin typeface="+mn-ea"/>
                <a:ea typeface="+mn-ea"/>
              </a:rPr>
              <a:t>”</a:t>
            </a:r>
            <a:r>
              <a:rPr lang="ja-JP" altLang="ja-JP" sz="2400" dirty="0" err="1">
                <a:latin typeface="+mn-ea"/>
                <a:ea typeface="+mn-ea"/>
              </a:rPr>
              <a:t>はど</a:t>
            </a:r>
            <a:r>
              <a:rPr lang="ja-JP" altLang="ja-JP" sz="2400" dirty="0">
                <a:latin typeface="+mn-ea"/>
                <a:ea typeface="+mn-ea"/>
              </a:rPr>
              <a:t>うなるのだろう。もし、この</a:t>
            </a:r>
            <a:r>
              <a:rPr lang="en-US" altLang="ja-JP" sz="2400" dirty="0">
                <a:latin typeface="+mn-ea"/>
                <a:ea typeface="+mn-ea"/>
              </a:rPr>
              <a:t>“</a:t>
            </a:r>
            <a:r>
              <a:rPr lang="ja-JP" altLang="ja-JP" sz="2400" dirty="0">
                <a:latin typeface="+mn-ea"/>
                <a:ea typeface="+mn-ea"/>
              </a:rPr>
              <a:t>在图画纸的角落</a:t>
            </a:r>
            <a:r>
              <a:rPr lang="en-US" altLang="ja-JP" sz="2400" dirty="0">
                <a:latin typeface="+mn-ea"/>
                <a:ea typeface="+mn-ea"/>
              </a:rPr>
              <a:t>”</a:t>
            </a:r>
            <a:r>
              <a:rPr lang="ja-JP" altLang="ja-JP" sz="2400" dirty="0">
                <a:latin typeface="+mn-ea"/>
                <a:ea typeface="+mn-ea"/>
              </a:rPr>
              <a:t>を“状语”と考え、後ろの</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を修飾するとすれば、この“状语”の部分は、後ろの動補構造</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によって、動作の行う場所を表すことになり、原文の「すみっこに小さくかいた」で示す、結果の生成物の存在場所、かいた絵が「すみっこに」あるという意味と異なってしまう。</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D8B78E9C-509E-D294-43FF-BF20F369A2E8}"/>
              </a:ext>
            </a:extLst>
          </p:cNvPr>
          <p:cNvSpPr>
            <a:spLocks noChangeArrowheads="1"/>
          </p:cNvSpPr>
          <p:nvPr/>
        </p:nvSpPr>
        <p:spPr bwMode="auto">
          <a:xfrm>
            <a:off x="684213" y="1196975"/>
            <a:ext cx="8280400" cy="415448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この訳文は、いくつかの問題があるが、ここでは、主に文の最後の動補構造の</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について分析することにする。中国語の“补语”の問題である。</a:t>
            </a:r>
          </a:p>
          <a:p>
            <a:pPr>
              <a:defRPr/>
            </a:pPr>
            <a:r>
              <a:rPr lang="ja-JP" altLang="ja-JP" sz="2400" dirty="0">
                <a:latin typeface="+mn-ea"/>
                <a:ea typeface="+mn-ea"/>
              </a:rPr>
              <a:t>日本語にない中国語の“补语”の問題は、多くの研究者にとっても、難題である。学生に説明するときも、非常にややこしい。</a:t>
            </a:r>
          </a:p>
          <a:p>
            <a:pPr>
              <a:defRPr/>
            </a:pPr>
            <a:r>
              <a:rPr lang="ja-JP" altLang="ja-JP" sz="2400" dirty="0">
                <a:latin typeface="+mn-ea"/>
                <a:ea typeface="+mn-ea"/>
              </a:rPr>
              <a:t>上では、“时量”を表す中国語の“补语”について簡単に述べた。“趋向动词”「趨向動詞」を使った“趋向补语”も意味や使い方はややこしいが、形の上からはそれほど難しくないかもしれない。しかし、</a:t>
            </a:r>
            <a:r>
              <a:rPr lang="en-US" altLang="ja-JP" sz="2400" dirty="0">
                <a:latin typeface="+mn-ea"/>
                <a:ea typeface="+mn-ea"/>
              </a:rPr>
              <a:t>“</a:t>
            </a:r>
            <a:r>
              <a:rPr lang="ja-JP" altLang="ja-JP" sz="2400" dirty="0">
                <a:latin typeface="+mn-ea"/>
                <a:ea typeface="+mn-ea"/>
              </a:rPr>
              <a:t>得</a:t>
            </a:r>
            <a:r>
              <a:rPr lang="en-US" altLang="ja-JP" sz="2400" dirty="0">
                <a:latin typeface="+mn-ea"/>
                <a:ea typeface="+mn-ea"/>
              </a:rPr>
              <a:t>”</a:t>
            </a:r>
            <a:r>
              <a:rPr lang="ja-JP" altLang="ja-JP" sz="2400" dirty="0">
                <a:latin typeface="+mn-ea"/>
                <a:ea typeface="+mn-ea"/>
              </a:rPr>
              <a:t>を伴った補語は一番難しいだろう。</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3058607-9D2A-9F7C-4D08-B011EC80FA43}"/>
              </a:ext>
            </a:extLst>
          </p:cNvPr>
          <p:cNvSpPr txBox="1"/>
          <p:nvPr/>
        </p:nvSpPr>
        <p:spPr>
          <a:xfrm>
            <a:off x="1042988" y="4724400"/>
            <a:ext cx="3168650"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32</a:t>
            </a:r>
            <a:r>
              <a:rPr lang="ja-JP" altLang="ja-JP" sz="2400" dirty="0"/>
              <a:t>）</a:t>
            </a:r>
            <a:r>
              <a:rPr lang="en-US" altLang="ja-JP" sz="2400" dirty="0"/>
              <a:t>a.</a:t>
            </a:r>
            <a:r>
              <a:rPr lang="ja-JP" altLang="ja-JP" sz="2400" dirty="0"/>
              <a:t>吃得完。</a:t>
            </a:r>
          </a:p>
          <a:p>
            <a:pPr>
              <a:defRPr/>
            </a:pPr>
            <a:r>
              <a:rPr lang="ja-JP" altLang="ja-JP" sz="2400" dirty="0"/>
              <a:t>　　　</a:t>
            </a:r>
            <a:r>
              <a:rPr lang="en-US" altLang="ja-JP" sz="2400" dirty="0"/>
              <a:t>b.</a:t>
            </a:r>
            <a:r>
              <a:rPr lang="ja-JP" altLang="ja-JP" sz="2400" dirty="0"/>
              <a:t>吃不完。</a:t>
            </a:r>
          </a:p>
        </p:txBody>
      </p:sp>
      <p:sp>
        <p:nvSpPr>
          <p:cNvPr id="4" name="Rectangle 2">
            <a:extLst>
              <a:ext uri="{FF2B5EF4-FFF2-40B4-BE49-F238E27FC236}">
                <a16:creationId xmlns:a16="http://schemas.microsoft.com/office/drawing/2014/main" id="{F0AB73F4-A7B8-26B9-E73C-81FEF60FD571}"/>
              </a:ext>
            </a:extLst>
          </p:cNvPr>
          <p:cNvSpPr>
            <a:spLocks noChangeArrowheads="1"/>
          </p:cNvSpPr>
          <p:nvPr/>
        </p:nvSpPr>
        <p:spPr bwMode="auto">
          <a:xfrm>
            <a:off x="611188" y="1206500"/>
            <a:ext cx="8281987" cy="3416300"/>
          </a:xfrm>
          <a:prstGeom prst="rect">
            <a:avLst/>
          </a:prstGeom>
          <a:noFill/>
          <a:ln>
            <a:noFill/>
          </a:ln>
          <a:effectLst/>
        </p:spPr>
        <p:txBody>
          <a:bodyPr anchor="ctr">
            <a:spAutoFit/>
          </a:bodyPr>
          <a:lstStyle/>
          <a:p>
            <a:pPr>
              <a:defRPr/>
            </a:pPr>
            <a:r>
              <a:rPr lang="ja-JP" altLang="en-US" sz="2400" dirty="0"/>
              <a:t>　　</a:t>
            </a:r>
            <a:r>
              <a:rPr lang="ja-JP" altLang="ja-JP" sz="2400" dirty="0">
                <a:latin typeface="+mn-ea"/>
                <a:ea typeface="+mn-ea"/>
              </a:rPr>
              <a:t>例（</a:t>
            </a:r>
            <a:r>
              <a:rPr lang="en-US" altLang="ja-JP" sz="2400" dirty="0">
                <a:latin typeface="+mn-ea"/>
                <a:ea typeface="+mn-ea"/>
              </a:rPr>
              <a:t>28c</a:t>
            </a:r>
            <a:r>
              <a:rPr lang="ja-JP" altLang="ja-JP" sz="2400" dirty="0">
                <a:latin typeface="+mn-ea"/>
                <a:ea typeface="+mn-ea"/>
              </a:rPr>
              <a:t>）の</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は「動詞＋</a:t>
            </a:r>
            <a:r>
              <a:rPr lang="en-US" altLang="ja-JP" sz="2400" dirty="0">
                <a:latin typeface="+mn-ea"/>
                <a:ea typeface="+mn-ea"/>
              </a:rPr>
              <a:t>“</a:t>
            </a:r>
            <a:r>
              <a:rPr lang="ja-JP" altLang="ja-JP" sz="2400" dirty="0">
                <a:latin typeface="+mn-ea"/>
                <a:ea typeface="+mn-ea"/>
              </a:rPr>
              <a:t>得</a:t>
            </a:r>
            <a:r>
              <a:rPr lang="en-US" altLang="ja-JP" sz="2400" dirty="0">
                <a:latin typeface="+mn-ea"/>
                <a:ea typeface="+mn-ea"/>
              </a:rPr>
              <a:t>”</a:t>
            </a:r>
            <a:r>
              <a:rPr lang="ja-JP" altLang="ja-JP" sz="2400" dirty="0">
                <a:latin typeface="+mn-ea"/>
                <a:ea typeface="+mn-ea"/>
              </a:rPr>
              <a:t>＋形容詞」の構造である。ここの形容詞</a:t>
            </a:r>
            <a:r>
              <a:rPr lang="en-US" altLang="ja-JP" sz="2400" dirty="0">
                <a:latin typeface="+mn-ea"/>
                <a:ea typeface="+mn-ea"/>
              </a:rPr>
              <a:t>“</a:t>
            </a:r>
            <a:r>
              <a:rPr lang="ja-JP" altLang="ja-JP" sz="2400" dirty="0">
                <a:latin typeface="+mn-ea"/>
                <a:ea typeface="+mn-ea"/>
              </a:rPr>
              <a:t>小</a:t>
            </a:r>
            <a:r>
              <a:rPr lang="en-US" altLang="ja-JP" sz="2400" dirty="0">
                <a:latin typeface="+mn-ea"/>
                <a:ea typeface="+mn-ea"/>
              </a:rPr>
              <a:t>”</a:t>
            </a:r>
            <a:r>
              <a:rPr lang="ja-JP" altLang="ja-JP" sz="2400" dirty="0">
                <a:latin typeface="+mn-ea"/>
                <a:ea typeface="+mn-ea"/>
              </a:rPr>
              <a:t>は、上述のように、性質形容詞で、文中ではいろいろな制限を受けることがある。そして、「動詞＋</a:t>
            </a:r>
            <a:r>
              <a:rPr lang="en-US" altLang="ja-JP" sz="2400" dirty="0">
                <a:latin typeface="+mn-ea"/>
                <a:ea typeface="+mn-ea"/>
              </a:rPr>
              <a:t>“</a:t>
            </a:r>
            <a:r>
              <a:rPr lang="ja-JP" altLang="ja-JP" sz="2400" dirty="0">
                <a:latin typeface="+mn-ea"/>
                <a:ea typeface="+mn-ea"/>
              </a:rPr>
              <a:t>得</a:t>
            </a:r>
            <a:r>
              <a:rPr lang="en-US" altLang="ja-JP" sz="2400" dirty="0">
                <a:latin typeface="+mn-ea"/>
                <a:ea typeface="+mn-ea"/>
              </a:rPr>
              <a:t>”</a:t>
            </a:r>
            <a:r>
              <a:rPr lang="ja-JP" altLang="ja-JP" sz="2400" dirty="0">
                <a:latin typeface="+mn-ea"/>
                <a:ea typeface="+mn-ea"/>
              </a:rPr>
              <a:t>＋形容詞」の構造は、動作の結果の様態を表すこともできるが、普通、「可能補語」の意味となる。つまり、動作の可能を意味するものである。否定を表す場合、「動詞＋</a:t>
            </a:r>
            <a:r>
              <a:rPr lang="en-US" altLang="ja-JP" sz="2400" dirty="0">
                <a:latin typeface="+mn-ea"/>
                <a:ea typeface="+mn-ea"/>
              </a:rPr>
              <a:t>“</a:t>
            </a:r>
            <a:r>
              <a:rPr lang="ja-JP" altLang="ja-JP" sz="2400" dirty="0">
                <a:latin typeface="+mn-ea"/>
                <a:ea typeface="+mn-ea"/>
              </a:rPr>
              <a:t>不</a:t>
            </a:r>
            <a:r>
              <a:rPr lang="en-US" altLang="ja-JP" sz="2400" dirty="0">
                <a:latin typeface="+mn-ea"/>
                <a:ea typeface="+mn-ea"/>
              </a:rPr>
              <a:t>”</a:t>
            </a:r>
            <a:r>
              <a:rPr lang="ja-JP" altLang="ja-JP" sz="2400" dirty="0">
                <a:latin typeface="+mn-ea"/>
                <a:ea typeface="+mn-ea"/>
              </a:rPr>
              <a:t>＋形容詞」の形を取る。この可能を表す補語構造の中の形容詞表現は、分かりにくいかもしれないが、よく使われる例に、例えば次のようなものがある。</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FCD15DD-E9D3-848A-0EA1-27441D8D1E86}"/>
              </a:ext>
            </a:extLst>
          </p:cNvPr>
          <p:cNvSpPr>
            <a:spLocks noChangeArrowheads="1"/>
          </p:cNvSpPr>
          <p:nvPr/>
        </p:nvSpPr>
        <p:spPr bwMode="auto">
          <a:xfrm>
            <a:off x="684213" y="642938"/>
            <a:ext cx="8280400" cy="5262562"/>
          </a:xfrm>
          <a:prstGeom prst="rect">
            <a:avLst/>
          </a:prstGeom>
          <a:noFill/>
          <a:ln>
            <a:noFill/>
          </a:ln>
          <a:effectLst/>
        </p:spPr>
        <p:txBody>
          <a:bodyPr anchor="ctr">
            <a:spAutoFit/>
          </a:bodyPr>
          <a:lstStyle/>
          <a:p>
            <a:pPr>
              <a:defRPr/>
            </a:pPr>
            <a:r>
              <a:rPr lang="ja-JP" altLang="en-US" sz="2400" dirty="0"/>
              <a:t>　　</a:t>
            </a:r>
            <a:r>
              <a:rPr lang="ja-JP" altLang="ja-JP" sz="2400" dirty="0">
                <a:latin typeface="+mn-ea"/>
                <a:ea typeface="+mn-ea"/>
              </a:rPr>
              <a:t>例（</a:t>
            </a:r>
            <a:r>
              <a:rPr lang="en-US" altLang="ja-JP" sz="2400" dirty="0">
                <a:latin typeface="+mn-ea"/>
                <a:ea typeface="+mn-ea"/>
              </a:rPr>
              <a:t>32a</a:t>
            </a:r>
            <a:r>
              <a:rPr lang="ja-JP" altLang="ja-JP" sz="2400" dirty="0">
                <a:latin typeface="+mn-ea"/>
                <a:ea typeface="+mn-ea"/>
              </a:rPr>
              <a:t>）は、「動詞＋</a:t>
            </a:r>
            <a:r>
              <a:rPr lang="en-US" altLang="ja-JP" sz="2400" dirty="0">
                <a:latin typeface="+mn-ea"/>
                <a:ea typeface="+mn-ea"/>
              </a:rPr>
              <a:t>“</a:t>
            </a:r>
            <a:r>
              <a:rPr lang="ja-JP" altLang="ja-JP" sz="2400" dirty="0">
                <a:latin typeface="+mn-ea"/>
                <a:ea typeface="+mn-ea"/>
              </a:rPr>
              <a:t>得</a:t>
            </a:r>
            <a:r>
              <a:rPr lang="en-US" altLang="ja-JP" sz="2400" dirty="0">
                <a:latin typeface="+mn-ea"/>
                <a:ea typeface="+mn-ea"/>
              </a:rPr>
              <a:t>”</a:t>
            </a:r>
            <a:r>
              <a:rPr lang="ja-JP" altLang="ja-JP" sz="2400" dirty="0">
                <a:latin typeface="+mn-ea"/>
                <a:ea typeface="+mn-ea"/>
              </a:rPr>
              <a:t>＋動詞」の構造で、</a:t>
            </a:r>
            <a:r>
              <a:rPr lang="en-US" altLang="ja-JP" sz="2400" dirty="0">
                <a:latin typeface="+mn-ea"/>
                <a:ea typeface="+mn-ea"/>
              </a:rPr>
              <a:t>“</a:t>
            </a:r>
            <a:r>
              <a:rPr lang="ja-JP" altLang="ja-JP" sz="2400" dirty="0">
                <a:latin typeface="+mn-ea"/>
                <a:ea typeface="+mn-ea"/>
              </a:rPr>
              <a:t>得</a:t>
            </a:r>
            <a:r>
              <a:rPr lang="en-US" altLang="ja-JP" sz="2400" dirty="0">
                <a:latin typeface="+mn-ea"/>
                <a:ea typeface="+mn-ea"/>
              </a:rPr>
              <a:t>”</a:t>
            </a:r>
            <a:r>
              <a:rPr lang="ja-JP" altLang="ja-JP" sz="2400" dirty="0">
                <a:latin typeface="+mn-ea"/>
                <a:ea typeface="+mn-ea"/>
              </a:rPr>
              <a:t>の後は動詞の</a:t>
            </a:r>
            <a:r>
              <a:rPr lang="en-US" altLang="ja-JP" sz="2400" dirty="0">
                <a:latin typeface="+mn-ea"/>
                <a:ea typeface="+mn-ea"/>
              </a:rPr>
              <a:t>“</a:t>
            </a:r>
            <a:r>
              <a:rPr lang="ja-JP" altLang="ja-JP" sz="2400" dirty="0">
                <a:latin typeface="+mn-ea"/>
                <a:ea typeface="+mn-ea"/>
              </a:rPr>
              <a:t>完</a:t>
            </a:r>
            <a:r>
              <a:rPr lang="en-US" altLang="ja-JP" sz="2400" dirty="0">
                <a:latin typeface="+mn-ea"/>
                <a:ea typeface="+mn-ea"/>
              </a:rPr>
              <a:t>”</a:t>
            </a:r>
            <a:r>
              <a:rPr lang="ja-JP" altLang="ja-JP" sz="2400" dirty="0">
                <a:latin typeface="+mn-ea"/>
                <a:ea typeface="+mn-ea"/>
              </a:rPr>
              <a:t>であるが、「食べる」という動作は「完了」（ここでは食べ物がなくなるという意）できる意味で、（</a:t>
            </a:r>
            <a:r>
              <a:rPr lang="en-US" altLang="ja-JP" sz="2400" dirty="0">
                <a:latin typeface="+mn-ea"/>
                <a:ea typeface="+mn-ea"/>
              </a:rPr>
              <a:t>32b</a:t>
            </a:r>
            <a:r>
              <a:rPr lang="ja-JP" altLang="ja-JP" sz="2400" dirty="0">
                <a:latin typeface="+mn-ea"/>
                <a:ea typeface="+mn-ea"/>
              </a:rPr>
              <a:t>）はそれができないことを示している。このような補語構造がそうであるように、例（</a:t>
            </a:r>
            <a:r>
              <a:rPr lang="en-US" altLang="ja-JP" sz="2400" dirty="0">
                <a:latin typeface="+mn-ea"/>
                <a:ea typeface="+mn-ea"/>
              </a:rPr>
              <a:t>28b</a:t>
            </a:r>
            <a:r>
              <a:rPr lang="ja-JP" altLang="ja-JP" sz="2400" dirty="0">
                <a:latin typeface="+mn-ea"/>
                <a:ea typeface="+mn-ea"/>
              </a:rPr>
              <a:t>）の</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も、動作「かく」が「小さく」かくことができるという意味となる。そうすると、原文の意味とは大分かけ離れることになる。</a:t>
            </a:r>
          </a:p>
          <a:p>
            <a:pPr>
              <a:defRPr/>
            </a:pPr>
            <a:r>
              <a:rPr lang="ja-JP" altLang="en-US" sz="2400" dirty="0">
                <a:latin typeface="+mn-ea"/>
                <a:ea typeface="+mn-ea"/>
              </a:rPr>
              <a:t>　　</a:t>
            </a:r>
            <a:r>
              <a:rPr lang="ja-JP" altLang="ja-JP" sz="2400" dirty="0">
                <a:latin typeface="+mn-ea"/>
                <a:ea typeface="+mn-ea"/>
              </a:rPr>
              <a:t>上でも触れているように、日本語の原文の「小さくかいた」は、連用修飾語としての「小さく」は動作「かく」が行わられる結果の様態を示すもので、別に、動作「かく」の実行可能か否かのことを意味しないものである。したがって、</a:t>
            </a:r>
            <a:r>
              <a:rPr lang="en-US" altLang="ja-JP" sz="2400" dirty="0">
                <a:latin typeface="+mn-ea"/>
                <a:ea typeface="+mn-ea"/>
              </a:rPr>
              <a:t>“</a:t>
            </a:r>
            <a:r>
              <a:rPr lang="ja-JP" altLang="ja-JP" sz="2400" dirty="0">
                <a:latin typeface="+mn-ea"/>
                <a:ea typeface="+mn-ea"/>
              </a:rPr>
              <a:t>画得小</a:t>
            </a:r>
            <a:r>
              <a:rPr lang="en-US" altLang="ja-JP" sz="2400" dirty="0">
                <a:latin typeface="+mn-ea"/>
                <a:ea typeface="+mn-ea"/>
              </a:rPr>
              <a:t>”</a:t>
            </a:r>
            <a:r>
              <a:rPr lang="ja-JP" altLang="ja-JP" sz="2400" dirty="0">
                <a:latin typeface="+mn-ea"/>
                <a:ea typeface="+mn-ea"/>
              </a:rPr>
              <a:t>の使い方は間違いばかりでなく、意味的にも、原文にそぐわないものである。</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F306E84-0D4C-D1F2-1025-975FF7819F60}"/>
              </a:ext>
            </a:extLst>
          </p:cNvPr>
          <p:cNvSpPr txBox="1"/>
          <p:nvPr/>
        </p:nvSpPr>
        <p:spPr>
          <a:xfrm>
            <a:off x="1079500" y="2779713"/>
            <a:ext cx="6985000"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33</a:t>
            </a:r>
            <a:r>
              <a:rPr lang="zh-CN" altLang="ja-JP" sz="2400" dirty="0"/>
              <a:t>）他把画儿在图画纸的角落上</a:t>
            </a:r>
            <a:r>
              <a:rPr lang="zh-CN" altLang="ja-JP" sz="2400" u="sng" dirty="0"/>
              <a:t>画得很小</a:t>
            </a:r>
            <a:r>
              <a:rPr lang="zh-CN" altLang="ja-JP" sz="2400" dirty="0"/>
              <a:t>。</a:t>
            </a:r>
            <a:endParaRPr lang="ja-JP" altLang="ja-JP" sz="2400" dirty="0"/>
          </a:p>
        </p:txBody>
      </p:sp>
      <p:sp>
        <p:nvSpPr>
          <p:cNvPr id="4" name="Rectangle 2">
            <a:extLst>
              <a:ext uri="{FF2B5EF4-FFF2-40B4-BE49-F238E27FC236}">
                <a16:creationId xmlns:a16="http://schemas.microsoft.com/office/drawing/2014/main" id="{08754B9E-4889-1975-FF1F-4D7B635863BA}"/>
              </a:ext>
            </a:extLst>
          </p:cNvPr>
          <p:cNvSpPr>
            <a:spLocks noChangeArrowheads="1"/>
          </p:cNvSpPr>
          <p:nvPr/>
        </p:nvSpPr>
        <p:spPr bwMode="auto">
          <a:xfrm>
            <a:off x="684213" y="908050"/>
            <a:ext cx="8280400" cy="157003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原文の「小さくかいた」は結果の様態を示すものであるので、その意味を表すために、中国語の“补语”の中の、“情态补语”（情態補語）を使えばいい。つまり、次のように言えばいいわけである。（ちょっと手入れをしている）</a:t>
            </a:r>
          </a:p>
        </p:txBody>
      </p:sp>
      <p:sp>
        <p:nvSpPr>
          <p:cNvPr id="2" name="正方形/長方形 1">
            <a:extLst>
              <a:ext uri="{FF2B5EF4-FFF2-40B4-BE49-F238E27FC236}">
                <a16:creationId xmlns:a16="http://schemas.microsoft.com/office/drawing/2014/main" id="{E9A6A4BD-FED2-7ECF-9B71-7CDE6DF02D6F}"/>
              </a:ext>
            </a:extLst>
          </p:cNvPr>
          <p:cNvSpPr/>
          <p:nvPr/>
        </p:nvSpPr>
        <p:spPr>
          <a:xfrm>
            <a:off x="684213" y="3716338"/>
            <a:ext cx="8280400" cy="1570037"/>
          </a:xfrm>
          <a:prstGeom prst="rect">
            <a:avLst/>
          </a:prstGeom>
        </p:spPr>
        <p:txBody>
          <a:bodyPr>
            <a:spAutoFit/>
          </a:bodyPr>
          <a:lstStyle/>
          <a:p>
            <a:pPr>
              <a:defRPr/>
            </a:pPr>
            <a:r>
              <a:rPr lang="ja-JP" altLang="en-US" sz="2400" kern="0" dirty="0">
                <a:latin typeface="+mj-ea"/>
                <a:ea typeface="+mj-ea"/>
                <a:cs typeface="Times New Roman" panose="02020603050405020304" pitchFamily="18" charset="0"/>
              </a:rPr>
              <a:t>　　</a:t>
            </a:r>
            <a:r>
              <a:rPr lang="ja-JP" altLang="ja-JP" sz="2400" kern="0" dirty="0">
                <a:latin typeface="+mj-ea"/>
                <a:ea typeface="+mj-ea"/>
                <a:cs typeface="Times New Roman" panose="02020603050405020304" pitchFamily="18" charset="0"/>
              </a:rPr>
              <a:t>例（</a:t>
            </a:r>
            <a:r>
              <a:rPr lang="en-US" altLang="ja-JP" sz="2400" kern="0" dirty="0">
                <a:latin typeface="+mj-ea"/>
                <a:ea typeface="+mj-ea"/>
                <a:cs typeface="Times New Roman" panose="02020603050405020304" pitchFamily="18" charset="0"/>
              </a:rPr>
              <a:t>33</a:t>
            </a:r>
            <a:r>
              <a:rPr lang="ja-JP" altLang="ja-JP" sz="2400" kern="0" dirty="0">
                <a:latin typeface="+mj-ea"/>
                <a:ea typeface="+mj-ea"/>
                <a:cs typeface="Times New Roman" panose="02020603050405020304" pitchFamily="18" charset="0"/>
              </a:rPr>
              <a:t>）のように、副詞</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很</a:t>
            </a:r>
            <a:r>
              <a:rPr lang="en-US" altLang="ja-JP" sz="2400" kern="0" dirty="0">
                <a:latin typeface="+mj-ea"/>
                <a:ea typeface="+mj-ea"/>
                <a:cs typeface="Times New Roman" panose="02020603050405020304" pitchFamily="18" charset="0"/>
              </a:rPr>
              <a:t>” </a:t>
            </a:r>
            <a:r>
              <a:rPr lang="ja-JP" altLang="ja-JP" sz="2400" kern="0" dirty="0">
                <a:latin typeface="+mj-ea"/>
                <a:ea typeface="+mj-ea"/>
                <a:cs typeface="Times New Roman" panose="02020603050405020304" pitchFamily="18" charset="0"/>
              </a:rPr>
              <a:t>を加え、</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画得很小</a:t>
            </a:r>
            <a:r>
              <a:rPr lang="en-US" altLang="ja-JP" sz="2400" kern="0" dirty="0">
                <a:latin typeface="+mj-ea"/>
                <a:ea typeface="+mj-ea"/>
                <a:cs typeface="Times New Roman" panose="02020603050405020304" pitchFamily="18" charset="0"/>
              </a:rPr>
              <a:t>”</a:t>
            </a:r>
            <a:r>
              <a:rPr lang="ja-JP" altLang="ja-JP" sz="2400" kern="0" dirty="0">
                <a:latin typeface="+mj-ea"/>
                <a:ea typeface="+mj-ea"/>
                <a:cs typeface="Times New Roman" panose="02020603050405020304" pitchFamily="18" charset="0"/>
              </a:rPr>
              <a:t>とすれば、例（</a:t>
            </a:r>
            <a:r>
              <a:rPr lang="en-US" altLang="ja-JP" sz="2400" kern="0" dirty="0">
                <a:latin typeface="+mj-ea"/>
                <a:ea typeface="+mj-ea"/>
                <a:cs typeface="Times New Roman" panose="02020603050405020304" pitchFamily="18" charset="0"/>
              </a:rPr>
              <a:t>28d</a:t>
            </a:r>
            <a:r>
              <a:rPr lang="ja-JP" altLang="ja-JP" sz="2400" kern="0" dirty="0">
                <a:latin typeface="+mj-ea"/>
                <a:ea typeface="+mj-ea"/>
                <a:cs typeface="Times New Roman" panose="02020603050405020304" pitchFamily="18" charset="0"/>
              </a:rPr>
              <a:t>）の使い方と同じようになり、動作の結果の様態（“情</a:t>
            </a:r>
            <a:r>
              <a:rPr lang="ja-JP" altLang="ja-JP" sz="2400" kern="0" dirty="0">
                <a:latin typeface="+mj-ea"/>
                <a:ea typeface="+mj-ea"/>
                <a:cs typeface="SimSun" panose="02010600030101010101" pitchFamily="2" charset="-122"/>
              </a:rPr>
              <a:t>态</a:t>
            </a:r>
            <a:r>
              <a:rPr lang="ja-JP" altLang="ja-JP" sz="2400" kern="0" dirty="0">
                <a:latin typeface="+mj-ea"/>
                <a:ea typeface="+mj-ea"/>
                <a:cs typeface="Times New Roman" panose="02020603050405020304" pitchFamily="18" charset="0"/>
              </a:rPr>
              <a:t>”「情態」）を表すことになるということで、一応、文法的である。しかし、文としては、やはりちょっと落ち着きが足りない。</a:t>
            </a:r>
            <a:endParaRPr lang="ja-JP" altLang="en-US" sz="2400" dirty="0">
              <a:latin typeface="+mj-ea"/>
              <a:ea typeface="+mj-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コンテンツ プレースホルダー 2">
            <a:extLst>
              <a:ext uri="{FF2B5EF4-FFF2-40B4-BE49-F238E27FC236}">
                <a16:creationId xmlns:a16="http://schemas.microsoft.com/office/drawing/2014/main" id="{00D497F6-2D93-C1E7-B1D4-B9A2CE3D5702}"/>
              </a:ext>
            </a:extLst>
          </p:cNvPr>
          <p:cNvSpPr>
            <a:spLocks noGrp="1"/>
          </p:cNvSpPr>
          <p:nvPr>
            <p:ph idx="1"/>
          </p:nvPr>
        </p:nvSpPr>
        <p:spPr>
          <a:xfrm>
            <a:off x="457200" y="1341438"/>
            <a:ext cx="8229600" cy="4751387"/>
          </a:xfrm>
        </p:spPr>
        <p:txBody>
          <a:bodyPr/>
          <a:lstStyle/>
          <a:p>
            <a:pPr marL="0" indent="0" eaLnBrk="1" hangingPunct="1">
              <a:buFont typeface="Wingdings 3" panose="05040102010807070707" pitchFamily="18" charset="2"/>
              <a:buNone/>
            </a:pPr>
            <a:r>
              <a:rPr lang="ja-JP" altLang="en-US" sz="2400"/>
              <a:t>　</a:t>
            </a:r>
            <a:r>
              <a:rPr lang="ja-JP" altLang="ja-JP" sz="2400"/>
              <a:t>語彙というものは、</a:t>
            </a:r>
            <a:r>
              <a:rPr lang="en-US" altLang="ja-JP" sz="2400"/>
              <a:t>1</a:t>
            </a:r>
            <a:r>
              <a:rPr lang="ja-JP" altLang="ja-JP" sz="2400"/>
              <a:t>つの言語の単語の総体である。それぞれの単語は、現実社会の１断片を切り取ったものである。それを理解し、相手に伝えようとする際、それが文法的にとりあげられ、品詞というカテゴリーを形成する。そして、それぞれの品詞が文の中に入り、文成分として働く。</a:t>
            </a:r>
            <a:r>
              <a:rPr lang="en-US" altLang="ja-JP" sz="2400"/>
              <a:t>1</a:t>
            </a:r>
            <a:r>
              <a:rPr lang="ja-JP" altLang="ja-JP" sz="2400"/>
              <a:t>つまたはいくつかの文成分が一つながりになって、まとまった意味を表現したり、相手に伝えたりするように用いられる。品詞が文成分として働き、文成分がつながって文を構成すること、これが文法である。中国語翻訳法の講義では、基本的に、いかに自分の習った中国語の語彙・品詞を文成分として正しい語順で中国語を構成していくかを教える。</a:t>
            </a:r>
          </a:p>
          <a:p>
            <a:pPr marL="0" indent="0" eaLnBrk="1" hangingPunct="1">
              <a:buFont typeface="Wingdings 3" panose="05040102010807070707" pitchFamily="18" charset="2"/>
              <a:buNone/>
            </a:pPr>
            <a:endParaRPr lang="ja-JP" altLang="en-US"/>
          </a:p>
        </p:txBody>
      </p:sp>
      <p:sp>
        <p:nvSpPr>
          <p:cNvPr id="27651" name="タイトル 1">
            <a:extLst>
              <a:ext uri="{FF2B5EF4-FFF2-40B4-BE49-F238E27FC236}">
                <a16:creationId xmlns:a16="http://schemas.microsoft.com/office/drawing/2014/main" id="{8AE49A17-8C07-7BCC-E16F-9E308F14BE69}"/>
              </a:ext>
            </a:extLst>
          </p:cNvPr>
          <p:cNvSpPr>
            <a:spLocks noGrp="1"/>
          </p:cNvSpPr>
          <p:nvPr>
            <p:ph type="title"/>
          </p:nvPr>
        </p:nvSpPr>
        <p:spPr>
          <a:xfrm>
            <a:off x="1258888" y="476250"/>
            <a:ext cx="4716462" cy="644525"/>
          </a:xfrm>
        </p:spPr>
        <p:txBody>
          <a:bodyPr/>
          <a:lstStyle/>
          <a:p>
            <a:pPr eaLnBrk="1" hangingPunct="1"/>
            <a:r>
              <a:rPr lang="en-US" altLang="ja-JP" sz="3200"/>
              <a:t>1.2.2</a:t>
            </a:r>
            <a:r>
              <a:rPr lang="ja-JP" altLang="en-US" sz="3200"/>
              <a:t>　</a:t>
            </a:r>
            <a:r>
              <a:rPr lang="ja-JP" altLang="ja-JP" sz="3200"/>
              <a:t>語彙</a:t>
            </a:r>
            <a:endParaRPr lang="en-US" altLang="ja-JP" sz="32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タイトル 1">
            <a:extLst>
              <a:ext uri="{FF2B5EF4-FFF2-40B4-BE49-F238E27FC236}">
                <a16:creationId xmlns:a16="http://schemas.microsoft.com/office/drawing/2014/main" id="{B8FEE56B-9174-43CE-78A5-76472CD8FAD0}"/>
              </a:ext>
            </a:extLst>
          </p:cNvPr>
          <p:cNvSpPr>
            <a:spLocks noGrp="1"/>
          </p:cNvSpPr>
          <p:nvPr>
            <p:ph type="title"/>
          </p:nvPr>
        </p:nvSpPr>
        <p:spPr>
          <a:xfrm>
            <a:off x="457200" y="274638"/>
            <a:ext cx="8229600" cy="850900"/>
          </a:xfrm>
        </p:spPr>
        <p:txBody>
          <a:bodyPr/>
          <a:lstStyle/>
          <a:p>
            <a:pPr eaLnBrk="1" hangingPunct="1"/>
            <a:r>
              <a:rPr lang="ja-JP" altLang="ja-JP" sz="3200"/>
              <a:t>６．</a:t>
            </a:r>
            <a:r>
              <a:rPr lang="en-US" altLang="ja-JP" sz="3200"/>
              <a:t>“</a:t>
            </a:r>
            <a:r>
              <a:rPr lang="ja-JP" altLang="ja-JP" sz="3200"/>
              <a:t>把</a:t>
            </a:r>
            <a:r>
              <a:rPr lang="en-US" altLang="ja-JP" sz="3200"/>
              <a:t>”</a:t>
            </a:r>
            <a:r>
              <a:rPr lang="ja-JP" altLang="ja-JP" sz="3200"/>
              <a:t>字構造（</a:t>
            </a:r>
            <a:r>
              <a:rPr lang="en-US" altLang="ja-JP" sz="3200"/>
              <a:t>“</a:t>
            </a:r>
            <a:r>
              <a:rPr lang="ja-JP" altLang="ja-JP" sz="3200"/>
              <a:t>把</a:t>
            </a:r>
            <a:r>
              <a:rPr lang="en-US" altLang="ja-JP" sz="3200"/>
              <a:t>”</a:t>
            </a:r>
            <a:r>
              <a:rPr lang="ja-JP" altLang="ja-JP" sz="3200"/>
              <a:t>字連語）の問題</a:t>
            </a:r>
            <a:endParaRPr lang="ja-JP" altLang="en-US" sz="3200"/>
          </a:p>
        </p:txBody>
      </p:sp>
      <p:sp>
        <p:nvSpPr>
          <p:cNvPr id="101379" name="コンテンツ プレースホルダー 2">
            <a:extLst>
              <a:ext uri="{FF2B5EF4-FFF2-40B4-BE49-F238E27FC236}">
                <a16:creationId xmlns:a16="http://schemas.microsoft.com/office/drawing/2014/main" id="{A08B75DB-2696-B984-789F-B558BCAEE09A}"/>
              </a:ext>
            </a:extLst>
          </p:cNvPr>
          <p:cNvSpPr>
            <a:spLocks noGrp="1"/>
          </p:cNvSpPr>
          <p:nvPr>
            <p:ph idx="1"/>
          </p:nvPr>
        </p:nvSpPr>
        <p:spPr>
          <a:xfrm>
            <a:off x="465138" y="1844675"/>
            <a:ext cx="8229600" cy="4392613"/>
          </a:xfrm>
        </p:spPr>
        <p:txBody>
          <a:bodyPr/>
          <a:lstStyle/>
          <a:p>
            <a:pPr marL="0" indent="0" eaLnBrk="1" hangingPunct="1">
              <a:buFont typeface="Wingdings 3" panose="05040102010807070707" pitchFamily="18" charset="2"/>
              <a:buNone/>
            </a:pPr>
            <a:r>
              <a:rPr lang="ja-JP" altLang="en-US" sz="2400"/>
              <a:t>　　</a:t>
            </a:r>
            <a:r>
              <a:rPr lang="ja-JP" altLang="ja-JP" sz="2400"/>
              <a:t>例（</a:t>
            </a:r>
            <a:r>
              <a:rPr lang="en-US" altLang="ja-JP" sz="2400"/>
              <a:t>28c</a:t>
            </a:r>
            <a:r>
              <a:rPr lang="ja-JP" altLang="ja-JP" sz="2400"/>
              <a:t>）の</a:t>
            </a:r>
            <a:r>
              <a:rPr lang="en-US" altLang="ja-JP" sz="2400"/>
              <a:t>“</a:t>
            </a:r>
            <a:r>
              <a:rPr lang="ja-JP" altLang="ja-JP" sz="2400"/>
              <a:t>他把画在图画纸的角落画得小</a:t>
            </a:r>
            <a:r>
              <a:rPr lang="en-US" altLang="ja-JP" sz="2400"/>
              <a:t>”</a:t>
            </a:r>
            <a:r>
              <a:rPr lang="ja-JP" altLang="ja-JP" sz="2400"/>
              <a:t>では、中国語の</a:t>
            </a:r>
            <a:r>
              <a:rPr lang="en-US" altLang="ja-JP" sz="2400"/>
              <a:t>“</a:t>
            </a:r>
            <a:r>
              <a:rPr lang="ja-JP" altLang="ja-JP" sz="2400"/>
              <a:t>把</a:t>
            </a:r>
            <a:r>
              <a:rPr lang="en-US" altLang="ja-JP" sz="2400"/>
              <a:t>”</a:t>
            </a:r>
            <a:r>
              <a:rPr lang="ja-JP" altLang="ja-JP" sz="2400"/>
              <a:t>字構造を使っている。</a:t>
            </a:r>
            <a:r>
              <a:rPr lang="en-US" altLang="ja-JP" sz="2400"/>
              <a:t>“</a:t>
            </a:r>
            <a:r>
              <a:rPr lang="ja-JP" altLang="ja-JP" sz="2400"/>
              <a:t>把</a:t>
            </a:r>
            <a:r>
              <a:rPr lang="en-US" altLang="ja-JP" sz="2400"/>
              <a:t>”</a:t>
            </a:r>
            <a:r>
              <a:rPr lang="ja-JP" altLang="ja-JP" sz="2400"/>
              <a:t>字構造は、</a:t>
            </a:r>
            <a:r>
              <a:rPr lang="en-US" altLang="ja-JP" sz="2400"/>
              <a:t>“</a:t>
            </a:r>
            <a:r>
              <a:rPr lang="ja-JP" altLang="ja-JP" sz="2400"/>
              <a:t>把</a:t>
            </a:r>
            <a:r>
              <a:rPr lang="en-US" altLang="ja-JP" sz="2400"/>
              <a:t>”</a:t>
            </a:r>
            <a:r>
              <a:rPr lang="ja-JP" altLang="ja-JP" sz="2400"/>
              <a:t>で取り立てられた目的語を何とか処置するという意味合いを含んでいる。したがって、上記のように、その後の可能を表す</a:t>
            </a:r>
            <a:r>
              <a:rPr lang="en-US" altLang="ja-JP" sz="2400"/>
              <a:t>“</a:t>
            </a:r>
            <a:r>
              <a:rPr lang="ja-JP" altLang="ja-JP" sz="2400"/>
              <a:t>画得小</a:t>
            </a:r>
            <a:r>
              <a:rPr lang="en-US" altLang="ja-JP" sz="2400"/>
              <a:t>”</a:t>
            </a:r>
            <a:r>
              <a:rPr lang="ja-JP" altLang="ja-JP" sz="2400"/>
              <a:t>のような使い方は文法的ではない。これを、“情态补语”に直せば、少しは落ち着きがよくなる。それでも、文はすっきりしないところがある。それは、普通、介詞</a:t>
            </a:r>
            <a:r>
              <a:rPr lang="en-US" altLang="ja-JP" sz="2400"/>
              <a:t>“</a:t>
            </a:r>
            <a:r>
              <a:rPr lang="ja-JP" altLang="ja-JP" sz="2400"/>
              <a:t>把</a:t>
            </a:r>
            <a:r>
              <a:rPr lang="en-US" altLang="ja-JP" sz="2400"/>
              <a:t>”</a:t>
            </a:r>
            <a:r>
              <a:rPr lang="ja-JP" altLang="ja-JP" sz="2400"/>
              <a:t>で取り立てられた目的語（</a:t>
            </a:r>
            <a:r>
              <a:rPr lang="en-US" altLang="ja-JP" sz="2400"/>
              <a:t>“</a:t>
            </a:r>
            <a:r>
              <a:rPr lang="ja-JP" altLang="ja-JP" sz="2400"/>
              <a:t>画儿</a:t>
            </a:r>
            <a:r>
              <a:rPr lang="en-US" altLang="ja-JP" sz="2400"/>
              <a:t>”</a:t>
            </a:r>
            <a:r>
              <a:rPr lang="ja-JP" altLang="ja-JP" sz="2400"/>
              <a:t>）と、それを処置する動詞（</a:t>
            </a:r>
            <a:r>
              <a:rPr lang="en-US" altLang="ja-JP" sz="2400"/>
              <a:t>“</a:t>
            </a:r>
            <a:r>
              <a:rPr lang="ja-JP" altLang="ja-JP" sz="2400"/>
              <a:t>画</a:t>
            </a:r>
            <a:r>
              <a:rPr lang="en-US" altLang="ja-JP" sz="2400"/>
              <a:t>”</a:t>
            </a:r>
            <a:r>
              <a:rPr lang="ja-JP" altLang="ja-JP" sz="2400"/>
              <a:t>）との間には、あまりに隔たり（</a:t>
            </a:r>
            <a:r>
              <a:rPr lang="en-US" altLang="ja-JP" sz="2400"/>
              <a:t>“</a:t>
            </a:r>
            <a:r>
              <a:rPr lang="ja-JP" altLang="ja-JP" sz="2400"/>
              <a:t>在图画纸的角落</a:t>
            </a:r>
            <a:r>
              <a:rPr lang="en-US" altLang="ja-JP" sz="2400"/>
              <a:t>”</a:t>
            </a:r>
            <a:r>
              <a:rPr lang="ja-JP" altLang="ja-JP" sz="2400"/>
              <a:t>）があると、文はすっきりしなくなるからである。</a:t>
            </a:r>
            <a:endParaRPr lang="ja-JP" altLang="en-US" sz="24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55AD082F-C13D-8FEB-D5A2-99C7CFE37EED}"/>
              </a:ext>
            </a:extLst>
          </p:cNvPr>
          <p:cNvSpPr txBox="1"/>
          <p:nvPr/>
        </p:nvSpPr>
        <p:spPr>
          <a:xfrm>
            <a:off x="1476375" y="3497263"/>
            <a:ext cx="6911975"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34</a:t>
            </a:r>
            <a:r>
              <a:rPr lang="zh-CN" altLang="ja-JP" sz="2400" dirty="0"/>
              <a:t>）他把画儿</a:t>
            </a:r>
            <a:r>
              <a:rPr lang="zh-CN" altLang="ja-JP" sz="2400" u="sng" dirty="0"/>
              <a:t>画在</a:t>
            </a:r>
            <a:r>
              <a:rPr lang="zh-CN" altLang="ja-JP" sz="2400" dirty="0"/>
              <a:t>图画纸的角落上画得很小。</a:t>
            </a:r>
            <a:endParaRPr lang="ja-JP" altLang="ja-JP" sz="2400" dirty="0"/>
          </a:p>
        </p:txBody>
      </p:sp>
      <p:sp>
        <p:nvSpPr>
          <p:cNvPr id="4" name="Rectangle 2">
            <a:extLst>
              <a:ext uri="{FF2B5EF4-FFF2-40B4-BE49-F238E27FC236}">
                <a16:creationId xmlns:a16="http://schemas.microsoft.com/office/drawing/2014/main" id="{7322FD85-3C4E-9CB6-C175-259EBB73617E}"/>
              </a:ext>
            </a:extLst>
          </p:cNvPr>
          <p:cNvSpPr>
            <a:spLocks noChangeArrowheads="1"/>
          </p:cNvSpPr>
          <p:nvPr/>
        </p:nvSpPr>
        <p:spPr bwMode="auto">
          <a:xfrm>
            <a:off x="684213" y="620713"/>
            <a:ext cx="8280400" cy="2678112"/>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したがって、もし、例（</a:t>
            </a:r>
            <a:r>
              <a:rPr lang="en-US" altLang="ja-JP" sz="2400" dirty="0">
                <a:latin typeface="+mn-ea"/>
                <a:ea typeface="+mn-ea"/>
              </a:rPr>
              <a:t>33</a:t>
            </a:r>
            <a:r>
              <a:rPr lang="ja-JP" altLang="ja-JP" sz="2400" dirty="0">
                <a:latin typeface="+mn-ea"/>
                <a:ea typeface="+mn-ea"/>
              </a:rPr>
              <a:t>）の</a:t>
            </a:r>
            <a:r>
              <a:rPr lang="en-US" altLang="ja-JP" sz="2400" dirty="0">
                <a:latin typeface="+mn-ea"/>
                <a:ea typeface="+mn-ea"/>
              </a:rPr>
              <a:t>“</a:t>
            </a:r>
            <a:r>
              <a:rPr lang="ja-JP" altLang="ja-JP" sz="2400" dirty="0">
                <a:latin typeface="+mn-ea"/>
                <a:ea typeface="+mn-ea"/>
              </a:rPr>
              <a:t>他把画儿在图画纸的角落上画得很小</a:t>
            </a:r>
            <a:r>
              <a:rPr lang="en-US" altLang="ja-JP" sz="2400" dirty="0">
                <a:latin typeface="+mn-ea"/>
                <a:ea typeface="+mn-ea"/>
              </a:rPr>
              <a:t>”</a:t>
            </a:r>
            <a:r>
              <a:rPr lang="ja-JP" altLang="ja-JP" sz="2400" dirty="0">
                <a:latin typeface="+mn-ea"/>
                <a:ea typeface="+mn-ea"/>
              </a:rPr>
              <a:t>の</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a:latin typeface="+mn-ea"/>
                <a:ea typeface="+mn-ea"/>
              </a:rPr>
              <a:t>という状語の前に、動詞</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を入れ、“状语”としての</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a:latin typeface="+mn-ea"/>
                <a:ea typeface="+mn-ea"/>
              </a:rPr>
              <a:t>を、</a:t>
            </a:r>
            <a:r>
              <a:rPr lang="en-US" altLang="ja-JP" sz="2400" dirty="0">
                <a:latin typeface="+mn-ea"/>
                <a:ea typeface="+mn-ea"/>
              </a:rPr>
              <a:t>“</a:t>
            </a:r>
            <a:r>
              <a:rPr lang="ja-JP" altLang="ja-JP" sz="2400" dirty="0">
                <a:latin typeface="+mn-ea"/>
                <a:ea typeface="+mn-ea"/>
              </a:rPr>
              <a:t>画在图画纸的角落上</a:t>
            </a:r>
            <a:r>
              <a:rPr lang="en-US" altLang="ja-JP" sz="2400" dirty="0">
                <a:latin typeface="+mn-ea"/>
                <a:ea typeface="+mn-ea"/>
              </a:rPr>
              <a:t>”</a:t>
            </a:r>
            <a:r>
              <a:rPr lang="ja-JP" altLang="ja-JP" sz="2400" dirty="0">
                <a:latin typeface="+mn-ea"/>
                <a:ea typeface="+mn-ea"/>
              </a:rPr>
              <a:t>と動詞の</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の結果が存在する場所を示す“补语”として使って、次の例（</a:t>
            </a:r>
            <a:r>
              <a:rPr lang="en-US" altLang="ja-JP" sz="2400" dirty="0">
                <a:latin typeface="+mn-ea"/>
                <a:ea typeface="+mn-ea"/>
              </a:rPr>
              <a:t>34</a:t>
            </a:r>
            <a:r>
              <a:rPr lang="ja-JP" altLang="ja-JP" sz="2400" dirty="0">
                <a:latin typeface="+mn-ea"/>
                <a:ea typeface="+mn-ea"/>
              </a:rPr>
              <a:t>）のように直せば、パーフェクトな表現になる。</a:t>
            </a:r>
            <a:r>
              <a:rPr lang="en-US" altLang="ja-JP" sz="2400" dirty="0">
                <a:latin typeface="+mn-ea"/>
                <a:ea typeface="+mn-ea"/>
              </a:rPr>
              <a:t>“</a:t>
            </a:r>
            <a:r>
              <a:rPr lang="ja-JP" altLang="ja-JP" sz="2400" dirty="0">
                <a:latin typeface="+mn-ea"/>
                <a:ea typeface="+mn-ea"/>
              </a:rPr>
              <a:t>画在图画纸的角落上</a:t>
            </a:r>
            <a:r>
              <a:rPr lang="en-US" altLang="ja-JP" sz="2400" dirty="0">
                <a:latin typeface="+mn-ea"/>
                <a:ea typeface="+mn-ea"/>
              </a:rPr>
              <a:t>”</a:t>
            </a:r>
            <a:r>
              <a:rPr lang="ja-JP" altLang="ja-JP" sz="2400" dirty="0">
                <a:latin typeface="+mn-ea"/>
                <a:ea typeface="+mn-ea"/>
              </a:rPr>
              <a:t>は、動詞</a:t>
            </a:r>
            <a:r>
              <a:rPr lang="en-US" altLang="ja-JP" sz="2400" dirty="0">
                <a:latin typeface="+mn-ea"/>
                <a:ea typeface="+mn-ea"/>
              </a:rPr>
              <a:t>“</a:t>
            </a:r>
            <a:r>
              <a:rPr lang="ja-JP" altLang="ja-JP" sz="2400" dirty="0">
                <a:latin typeface="+mn-ea"/>
                <a:ea typeface="+mn-ea"/>
              </a:rPr>
              <a:t>画</a:t>
            </a:r>
            <a:r>
              <a:rPr lang="en-US" altLang="ja-JP" sz="2400" dirty="0">
                <a:latin typeface="+mn-ea"/>
                <a:ea typeface="+mn-ea"/>
              </a:rPr>
              <a:t>”</a:t>
            </a:r>
            <a:r>
              <a:rPr lang="ja-JP" altLang="ja-JP" sz="2400" dirty="0">
                <a:latin typeface="+mn-ea"/>
                <a:ea typeface="+mn-ea"/>
              </a:rPr>
              <a:t>＋介詞構造の</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err="1">
                <a:latin typeface="+mn-ea"/>
                <a:ea typeface="+mn-ea"/>
              </a:rPr>
              <a:t>の動</a:t>
            </a:r>
            <a:r>
              <a:rPr lang="ja-JP" altLang="ja-JP" sz="2400" dirty="0">
                <a:latin typeface="+mn-ea"/>
                <a:ea typeface="+mn-ea"/>
              </a:rPr>
              <a:t>補構造である。</a:t>
            </a:r>
          </a:p>
        </p:txBody>
      </p:sp>
      <p:sp>
        <p:nvSpPr>
          <p:cNvPr id="2" name="正方形/長方形 1">
            <a:extLst>
              <a:ext uri="{FF2B5EF4-FFF2-40B4-BE49-F238E27FC236}">
                <a16:creationId xmlns:a16="http://schemas.microsoft.com/office/drawing/2014/main" id="{D7803ED0-D055-C9EA-5090-DD4D6E26AA46}"/>
              </a:ext>
            </a:extLst>
          </p:cNvPr>
          <p:cNvSpPr/>
          <p:nvPr/>
        </p:nvSpPr>
        <p:spPr>
          <a:xfrm>
            <a:off x="684213" y="4157663"/>
            <a:ext cx="8280400" cy="1570037"/>
          </a:xfrm>
          <a:prstGeom prst="rect">
            <a:avLst/>
          </a:prstGeom>
        </p:spPr>
        <p:txBody>
          <a:bodyPr>
            <a:spAutoFit/>
          </a:bodyPr>
          <a:lstStyle/>
          <a:p>
            <a:pPr indent="179705" algn="just">
              <a:spcAft>
                <a:spcPts val="0"/>
              </a:spcAft>
              <a:defRPr/>
            </a:pPr>
            <a:r>
              <a:rPr lang="ja-JP" altLang="en-US" sz="2400" kern="0" dirty="0">
                <a:latin typeface="+mj-ea"/>
                <a:ea typeface="+mj-ea"/>
                <a:cs typeface="Times New Roman" panose="02020603050405020304" pitchFamily="18" charset="0"/>
              </a:rPr>
              <a:t>　</a:t>
            </a:r>
            <a:r>
              <a:rPr lang="ja-JP" altLang="ja-JP" sz="2400" kern="0" dirty="0">
                <a:latin typeface="+mj-ea"/>
                <a:ea typeface="+mj-ea"/>
                <a:cs typeface="Times New Roman" panose="02020603050405020304" pitchFamily="18" charset="0"/>
              </a:rPr>
              <a:t>この文では、動詞を２回使うというパターンで、上記の“</a:t>
            </a:r>
            <a:r>
              <a:rPr lang="ja-JP" altLang="ja-JP" sz="2400" kern="0" dirty="0">
                <a:latin typeface="+mj-ea"/>
                <a:ea typeface="+mj-ea"/>
                <a:cs typeface="SimSun" panose="02010600030101010101" pitchFamily="2" charset="-122"/>
              </a:rPr>
              <a:t>时量补语</a:t>
            </a:r>
            <a:r>
              <a:rPr lang="ja-JP" altLang="ja-JP" sz="2400" kern="0" dirty="0">
                <a:latin typeface="+mj-ea"/>
                <a:ea typeface="+mj-ea"/>
                <a:cs typeface="Times New Roman" panose="02020603050405020304" pitchFamily="18" charset="0"/>
              </a:rPr>
              <a:t>”の場合とも一緒である。中国語の“</a:t>
            </a:r>
            <a:r>
              <a:rPr lang="ja-JP" altLang="ja-JP" sz="2400" kern="0" dirty="0">
                <a:latin typeface="+mj-ea"/>
                <a:ea typeface="+mj-ea"/>
                <a:cs typeface="SimSun" panose="02010600030101010101" pitchFamily="2" charset="-122"/>
              </a:rPr>
              <a:t>补语</a:t>
            </a:r>
            <a:r>
              <a:rPr lang="ja-JP" altLang="ja-JP" sz="2400" kern="0" dirty="0">
                <a:latin typeface="+mj-ea"/>
                <a:ea typeface="+mj-ea"/>
                <a:cs typeface="Times New Roman" panose="02020603050405020304" pitchFamily="18" charset="0"/>
              </a:rPr>
              <a:t>”を用いる際、動詞を２回使うことを頭の奥のどこかに記憶していると、“</a:t>
            </a:r>
            <a:r>
              <a:rPr lang="ja-JP" altLang="ja-JP" sz="2400" kern="0" dirty="0">
                <a:latin typeface="+mj-ea"/>
                <a:ea typeface="+mj-ea"/>
                <a:cs typeface="SimSun" panose="02010600030101010101" pitchFamily="2" charset="-122"/>
              </a:rPr>
              <a:t>补语</a:t>
            </a:r>
            <a:r>
              <a:rPr lang="ja-JP" altLang="ja-JP" sz="2400" kern="0" dirty="0">
                <a:latin typeface="+mj-ea"/>
                <a:ea typeface="+mj-ea"/>
                <a:cs typeface="Times New Roman" panose="02020603050405020304" pitchFamily="18" charset="0"/>
              </a:rPr>
              <a:t>”の使い方の醍醐味がわかるといっていいかもしれない。</a:t>
            </a:r>
            <a:endParaRPr lang="ja-JP" altLang="ja-JP" sz="2400" kern="100" dirty="0">
              <a:latin typeface="+mj-ea"/>
              <a:ea typeface="+mj-ea"/>
              <a:cs typeface="Times New Roman" panose="02020603050405020304" pitchFamily="18"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55510B9-5B01-89A8-3A33-AAA35F15E850}"/>
              </a:ext>
            </a:extLst>
          </p:cNvPr>
          <p:cNvSpPr>
            <a:spLocks noChangeArrowheads="1"/>
          </p:cNvSpPr>
          <p:nvPr/>
        </p:nvSpPr>
        <p:spPr bwMode="auto">
          <a:xfrm>
            <a:off x="684213" y="1012825"/>
            <a:ext cx="8280400" cy="452278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小さなまとめ</a:t>
            </a:r>
          </a:p>
          <a:p>
            <a:pPr>
              <a:defRPr/>
            </a:pPr>
            <a:r>
              <a:rPr lang="ja-JP" altLang="en-US" sz="2400" dirty="0">
                <a:latin typeface="+mn-ea"/>
                <a:ea typeface="+mn-ea"/>
              </a:rPr>
              <a:t>　　</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字構造を用いる際、後続の動詞（連語）は「処置」の意味合いが求められるので、可能を表す“可能补语”はふさわしくない。</a:t>
            </a:r>
          </a:p>
          <a:p>
            <a:pPr>
              <a:defRPr/>
            </a:pPr>
            <a:r>
              <a:rPr lang="ja-JP" altLang="en-US" sz="2400" dirty="0">
                <a:latin typeface="+mn-ea"/>
                <a:ea typeface="+mn-ea"/>
              </a:rPr>
              <a:t>　　</a:t>
            </a:r>
            <a:r>
              <a:rPr lang="ja-JP" altLang="ja-JP" sz="2400" dirty="0">
                <a:latin typeface="+mn-ea"/>
                <a:ea typeface="+mn-ea"/>
              </a:rPr>
              <a:t>その代わりに、“情态补语”は問題なく用いられる。</a:t>
            </a:r>
          </a:p>
          <a:p>
            <a:pPr>
              <a:defRPr/>
            </a:pPr>
            <a:r>
              <a:rPr lang="ja-JP" altLang="en-US" sz="2400" dirty="0">
                <a:latin typeface="+mn-ea"/>
                <a:ea typeface="+mn-ea"/>
              </a:rPr>
              <a:t>　　</a:t>
            </a:r>
            <a:r>
              <a:rPr lang="ja-JP" altLang="ja-JP" sz="2400" dirty="0">
                <a:latin typeface="+mn-ea"/>
                <a:ea typeface="+mn-ea"/>
              </a:rPr>
              <a:t>さらに、この例では、動作の結果の生成物の存在場所を表す文成分もあるので、</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字構造（“把画儿”）のすぐ後ろに、動詞と動作の結果の生成物の存在場所を表す</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連語（画＋在图画纸的角落上）を配置するとよい。</a:t>
            </a:r>
          </a:p>
          <a:p>
            <a:pPr>
              <a:defRPr/>
            </a:pPr>
            <a:r>
              <a:rPr lang="ja-JP" altLang="en-US" sz="2400" dirty="0">
                <a:latin typeface="+mn-ea"/>
                <a:ea typeface="+mn-ea"/>
              </a:rPr>
              <a:t>　　</a:t>
            </a:r>
            <a:r>
              <a:rPr lang="ja-JP" altLang="ja-JP" sz="2400" dirty="0">
                <a:latin typeface="+mn-ea"/>
                <a:ea typeface="+mn-ea"/>
              </a:rPr>
              <a:t>動詞＋動作の結果生成物の存在する場所の組み合わせは、動詞と補語の連語である。すると、この文の中には、動補構造が</a:t>
            </a:r>
            <a:r>
              <a:rPr lang="en-US" altLang="ja-JP" sz="2400" dirty="0">
                <a:latin typeface="+mn-ea"/>
                <a:ea typeface="+mn-ea"/>
              </a:rPr>
              <a:t>2</a:t>
            </a:r>
            <a:r>
              <a:rPr lang="ja-JP" altLang="ja-JP" sz="2400" dirty="0">
                <a:latin typeface="+mn-ea"/>
                <a:ea typeface="+mn-ea"/>
              </a:rPr>
              <a:t>つあることになる。</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タイトル 1">
            <a:extLst>
              <a:ext uri="{FF2B5EF4-FFF2-40B4-BE49-F238E27FC236}">
                <a16:creationId xmlns:a16="http://schemas.microsoft.com/office/drawing/2014/main" id="{C4788474-C989-F9CB-68DB-0663757344D2}"/>
              </a:ext>
            </a:extLst>
          </p:cNvPr>
          <p:cNvSpPr>
            <a:spLocks noGrp="1"/>
          </p:cNvSpPr>
          <p:nvPr>
            <p:ph type="title"/>
          </p:nvPr>
        </p:nvSpPr>
        <p:spPr>
          <a:xfrm>
            <a:off x="457200" y="274638"/>
            <a:ext cx="8229600" cy="993775"/>
          </a:xfrm>
        </p:spPr>
        <p:txBody>
          <a:bodyPr/>
          <a:lstStyle/>
          <a:p>
            <a:pPr eaLnBrk="1" hangingPunct="1"/>
            <a:r>
              <a:rPr lang="ja-JP" altLang="ja-JP" sz="3200"/>
              <a:t>７．受け手を主題として取り立てる問題</a:t>
            </a:r>
          </a:p>
        </p:txBody>
      </p:sp>
      <p:sp>
        <p:nvSpPr>
          <p:cNvPr id="104451" name="コンテンツ プレースホルダー 2">
            <a:extLst>
              <a:ext uri="{FF2B5EF4-FFF2-40B4-BE49-F238E27FC236}">
                <a16:creationId xmlns:a16="http://schemas.microsoft.com/office/drawing/2014/main" id="{A454B257-DEB7-5038-4137-93D09D2573DB}"/>
              </a:ext>
            </a:extLst>
          </p:cNvPr>
          <p:cNvSpPr>
            <a:spLocks noGrp="1"/>
          </p:cNvSpPr>
          <p:nvPr>
            <p:ph idx="1"/>
          </p:nvPr>
        </p:nvSpPr>
        <p:spPr>
          <a:xfrm>
            <a:off x="474663" y="1679575"/>
            <a:ext cx="8229600" cy="482600"/>
          </a:xfrm>
        </p:spPr>
        <p:txBody>
          <a:bodyPr/>
          <a:lstStyle/>
          <a:p>
            <a:pPr marL="0" indent="0" eaLnBrk="1" hangingPunct="1">
              <a:buFont typeface="Wingdings 3" panose="05040102010807070707" pitchFamily="18" charset="2"/>
              <a:buNone/>
            </a:pPr>
            <a:r>
              <a:rPr lang="ja-JP" altLang="en-US" sz="2400"/>
              <a:t>　　</a:t>
            </a:r>
            <a:r>
              <a:rPr lang="ja-JP" altLang="ja-JP" sz="2400"/>
              <a:t>次に、例（</a:t>
            </a:r>
            <a:r>
              <a:rPr lang="en-US" altLang="ja-JP" sz="2400"/>
              <a:t>28d</a:t>
            </a:r>
            <a:r>
              <a:rPr lang="ja-JP" altLang="ja-JP" sz="2400"/>
              <a:t>）の問題点を分析する。</a:t>
            </a:r>
            <a:endParaRPr lang="ja-JP" altLang="en-US" sz="2400"/>
          </a:p>
        </p:txBody>
      </p:sp>
      <p:sp>
        <p:nvSpPr>
          <p:cNvPr id="4" name="テキスト ボックス 3">
            <a:extLst>
              <a:ext uri="{FF2B5EF4-FFF2-40B4-BE49-F238E27FC236}">
                <a16:creationId xmlns:a16="http://schemas.microsoft.com/office/drawing/2014/main" id="{C2B3BA2F-3418-1073-8211-DA8CF9EFCFA0}"/>
              </a:ext>
            </a:extLst>
          </p:cNvPr>
          <p:cNvSpPr txBox="1"/>
          <p:nvPr/>
        </p:nvSpPr>
        <p:spPr>
          <a:xfrm>
            <a:off x="1042988" y="2341563"/>
            <a:ext cx="6842125" cy="4619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28</a:t>
            </a:r>
            <a:r>
              <a:rPr lang="zh-CN" altLang="ja-JP" sz="2400" dirty="0"/>
              <a:t>）</a:t>
            </a:r>
            <a:r>
              <a:rPr lang="en-US" altLang="ja-JP" sz="2400" dirty="0"/>
              <a:t>d.</a:t>
            </a:r>
            <a:r>
              <a:rPr lang="zh-CN" altLang="ja-JP" sz="2400" dirty="0"/>
              <a:t>（再録）画儿把图画纸上画得很小。</a:t>
            </a:r>
            <a:endParaRPr lang="ja-JP" altLang="ja-JP" sz="2400" dirty="0"/>
          </a:p>
        </p:txBody>
      </p:sp>
      <p:sp>
        <p:nvSpPr>
          <p:cNvPr id="5" name="正方形/長方形 4">
            <a:extLst>
              <a:ext uri="{FF2B5EF4-FFF2-40B4-BE49-F238E27FC236}">
                <a16:creationId xmlns:a16="http://schemas.microsoft.com/office/drawing/2014/main" id="{E950A861-DB02-AED2-1E9A-A41FC8DBF770}"/>
              </a:ext>
            </a:extLst>
          </p:cNvPr>
          <p:cNvSpPr/>
          <p:nvPr/>
        </p:nvSpPr>
        <p:spPr>
          <a:xfrm>
            <a:off x="598488" y="3213100"/>
            <a:ext cx="8221662" cy="2308225"/>
          </a:xfrm>
          <a:prstGeom prst="rect">
            <a:avLst/>
          </a:prstGeom>
        </p:spPr>
        <p:txBody>
          <a:bodyPr>
            <a:spAutoFit/>
          </a:bodyPr>
          <a:lstStyle/>
          <a:p>
            <a:pPr>
              <a:defRPr/>
            </a:pPr>
            <a:r>
              <a:rPr lang="ja-JP" altLang="en-US" sz="2400" kern="100" dirty="0">
                <a:latin typeface="+mj-ea"/>
                <a:ea typeface="+mj-ea"/>
                <a:cs typeface="Times New Roman" panose="02020603050405020304" pitchFamily="18" charset="0"/>
              </a:rPr>
              <a:t>　</a:t>
            </a:r>
            <a:r>
              <a:rPr lang="ja-JP" altLang="ja-JP" sz="2400" dirty="0">
                <a:latin typeface="+mn-ea"/>
                <a:ea typeface="+mn-ea"/>
              </a:rPr>
              <a:t>日本語の原文は、「絵は、画用紙のすみっこに小さくかいた」と、「絵」を主語（主題）として取り立てている。上で挙げた例（</a:t>
            </a:r>
            <a:r>
              <a:rPr lang="en-US" altLang="ja-JP" sz="2400" dirty="0">
                <a:latin typeface="+mn-ea"/>
                <a:ea typeface="+mn-ea"/>
              </a:rPr>
              <a:t>28b</a:t>
            </a:r>
            <a:r>
              <a:rPr lang="ja-JP" altLang="ja-JP" sz="2400" dirty="0">
                <a:latin typeface="+mn-ea"/>
                <a:ea typeface="+mn-ea"/>
              </a:rPr>
              <a:t>）、（</a:t>
            </a:r>
            <a:r>
              <a:rPr lang="en-US" altLang="ja-JP" sz="2400" dirty="0">
                <a:latin typeface="+mn-ea"/>
                <a:ea typeface="+mn-ea"/>
              </a:rPr>
              <a:t>28c</a:t>
            </a:r>
            <a:r>
              <a:rPr lang="ja-JP" altLang="ja-JP" sz="2400" dirty="0">
                <a:latin typeface="+mn-ea"/>
                <a:ea typeface="+mn-ea"/>
              </a:rPr>
              <a:t>）は、いずれも動作主を主語として立てる訳し方だった。これは原文と異なる。例（</a:t>
            </a:r>
            <a:r>
              <a:rPr lang="en-US" altLang="ja-JP" sz="2400" dirty="0">
                <a:latin typeface="+mn-ea"/>
                <a:ea typeface="+mn-ea"/>
              </a:rPr>
              <a:t>28d</a:t>
            </a:r>
            <a:r>
              <a:rPr lang="ja-JP" altLang="ja-JP" sz="2400" dirty="0">
                <a:latin typeface="+mn-ea"/>
                <a:ea typeface="+mn-ea"/>
              </a:rPr>
              <a:t>）は、日本語原文の「絵は」を主語（主題）として取り立てて訳しているやり方は、首肯すべきところがある。</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AFC964E5-C502-3EDE-8432-0EF263989147}"/>
              </a:ext>
            </a:extLst>
          </p:cNvPr>
          <p:cNvSpPr>
            <a:spLocks noChangeArrowheads="1"/>
          </p:cNvSpPr>
          <p:nvPr/>
        </p:nvSpPr>
        <p:spPr bwMode="auto">
          <a:xfrm>
            <a:off x="684213" y="1341438"/>
            <a:ext cx="8280400" cy="3784600"/>
          </a:xfrm>
          <a:prstGeom prst="rect">
            <a:avLst/>
          </a:prstGeom>
          <a:noFill/>
          <a:ln>
            <a:noFill/>
          </a:ln>
          <a:effectLst/>
        </p:spPr>
        <p:txBody>
          <a:bodyPr anchor="ctr">
            <a:spAutoFit/>
          </a:bodyPr>
          <a:lstStyle/>
          <a:p>
            <a:pPr>
              <a:defRPr/>
            </a:pPr>
            <a:r>
              <a:rPr lang="ja-JP" altLang="ja-JP" sz="2400" dirty="0">
                <a:latin typeface="+mn-ea"/>
                <a:ea typeface="+mn-ea"/>
              </a:rPr>
              <a:t>しかし、この訳文の問題点は、</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字構造の使用問題である。</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字構造は、上で述べているように、</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で取り立てられた目的語を何とか処置するという意味を含めている。原文の意味からすれば、介詞</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の目的語が</a:t>
            </a:r>
            <a:r>
              <a:rPr lang="en-US" altLang="ja-JP" sz="2400" dirty="0">
                <a:latin typeface="+mn-ea"/>
                <a:ea typeface="+mn-ea"/>
              </a:rPr>
              <a:t>“</a:t>
            </a:r>
            <a:r>
              <a:rPr lang="ja-JP" altLang="ja-JP" sz="2400" dirty="0">
                <a:latin typeface="+mn-ea"/>
                <a:ea typeface="+mn-ea"/>
              </a:rPr>
              <a:t>画儿</a:t>
            </a:r>
            <a:r>
              <a:rPr lang="en-US" altLang="ja-JP" sz="2400" dirty="0">
                <a:latin typeface="+mn-ea"/>
                <a:ea typeface="+mn-ea"/>
              </a:rPr>
              <a:t>”</a:t>
            </a:r>
            <a:r>
              <a:rPr lang="ja-JP" altLang="ja-JP" sz="2400" dirty="0">
                <a:latin typeface="+mn-ea"/>
                <a:ea typeface="+mn-ea"/>
              </a:rPr>
              <a:t>でなければならないが、例（</a:t>
            </a:r>
            <a:r>
              <a:rPr lang="en-US" altLang="ja-JP" sz="2400" dirty="0">
                <a:latin typeface="+mn-ea"/>
                <a:ea typeface="+mn-ea"/>
              </a:rPr>
              <a:t>28d</a:t>
            </a:r>
            <a:r>
              <a:rPr lang="ja-JP" altLang="ja-JP" sz="2400" dirty="0">
                <a:latin typeface="+mn-ea"/>
                <a:ea typeface="+mn-ea"/>
              </a:rPr>
              <a:t>）では、</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の後に、場所詞（場所連語）の</a:t>
            </a:r>
            <a:r>
              <a:rPr lang="en-US" altLang="ja-JP" sz="2400" dirty="0">
                <a:latin typeface="+mn-ea"/>
                <a:ea typeface="+mn-ea"/>
              </a:rPr>
              <a:t>“</a:t>
            </a:r>
            <a:r>
              <a:rPr lang="ja-JP" altLang="ja-JP" sz="2400" dirty="0">
                <a:latin typeface="+mn-ea"/>
                <a:ea typeface="+mn-ea"/>
              </a:rPr>
              <a:t>图画纸上</a:t>
            </a:r>
            <a:r>
              <a:rPr lang="en-US" altLang="ja-JP" sz="2400" dirty="0">
                <a:latin typeface="+mn-ea"/>
                <a:ea typeface="+mn-ea"/>
              </a:rPr>
              <a:t>”</a:t>
            </a:r>
            <a:r>
              <a:rPr lang="ja-JP" altLang="ja-JP" sz="2400" dirty="0">
                <a:latin typeface="+mn-ea"/>
                <a:ea typeface="+mn-ea"/>
              </a:rPr>
              <a:t>（この</a:t>
            </a:r>
            <a:r>
              <a:rPr lang="en-US" altLang="ja-JP" sz="2400" dirty="0">
                <a:latin typeface="+mn-ea"/>
                <a:ea typeface="+mn-ea"/>
              </a:rPr>
              <a:t>“</a:t>
            </a:r>
            <a:r>
              <a:rPr lang="ja-JP" altLang="ja-JP" sz="2400" dirty="0">
                <a:latin typeface="+mn-ea"/>
                <a:ea typeface="+mn-ea"/>
              </a:rPr>
              <a:t>图画纸上</a:t>
            </a:r>
            <a:r>
              <a:rPr lang="en-US" altLang="ja-JP" sz="2400" dirty="0">
                <a:latin typeface="+mn-ea"/>
                <a:ea typeface="+mn-ea"/>
              </a:rPr>
              <a:t>”</a:t>
            </a:r>
            <a:r>
              <a:rPr lang="ja-JP" altLang="ja-JP" sz="2400" dirty="0">
                <a:latin typeface="+mn-ea"/>
                <a:ea typeface="+mn-ea"/>
              </a:rPr>
              <a:t>は</a:t>
            </a:r>
            <a:r>
              <a:rPr lang="en-US" altLang="ja-JP" sz="2400" dirty="0">
                <a:latin typeface="+mn-ea"/>
                <a:ea typeface="+mn-ea"/>
              </a:rPr>
              <a:t>“</a:t>
            </a:r>
            <a:r>
              <a:rPr lang="ja-JP" altLang="ja-JP" sz="2400" dirty="0">
                <a:latin typeface="+mn-ea"/>
                <a:ea typeface="+mn-ea"/>
              </a:rPr>
              <a:t>图画纸的角落上</a:t>
            </a:r>
            <a:r>
              <a:rPr lang="en-US" altLang="ja-JP" sz="2400" dirty="0">
                <a:latin typeface="+mn-ea"/>
                <a:ea typeface="+mn-ea"/>
              </a:rPr>
              <a:t>”</a:t>
            </a:r>
            <a:r>
              <a:rPr lang="ja-JP" altLang="ja-JP" sz="2400" dirty="0">
                <a:latin typeface="+mn-ea"/>
                <a:ea typeface="+mn-ea"/>
              </a:rPr>
              <a:t>の間違いである）を後続させているので、</a:t>
            </a:r>
            <a:r>
              <a:rPr lang="en-US" altLang="ja-JP" sz="2400" dirty="0">
                <a:latin typeface="+mn-ea"/>
                <a:ea typeface="+mn-ea"/>
              </a:rPr>
              <a:t>“</a:t>
            </a:r>
            <a:r>
              <a:rPr lang="ja-JP" altLang="ja-JP" sz="2400" dirty="0">
                <a:latin typeface="+mn-ea"/>
                <a:ea typeface="+mn-ea"/>
              </a:rPr>
              <a:t>图画纸上</a:t>
            </a:r>
            <a:r>
              <a:rPr lang="en-US" altLang="ja-JP" sz="2400" dirty="0">
                <a:latin typeface="+mn-ea"/>
                <a:ea typeface="+mn-ea"/>
              </a:rPr>
              <a:t>”</a:t>
            </a:r>
            <a:r>
              <a:rPr lang="ja-JP" altLang="ja-JP" sz="2400" dirty="0">
                <a:latin typeface="+mn-ea"/>
                <a:ea typeface="+mn-ea"/>
              </a:rPr>
              <a:t>が</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の目的語になってしまうことになる。つまり、この使い方では、「画用紙」を何とか処置するというニュアンスになり、ある意味ではありえない表現である。</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3664FBE-B65C-D3F8-5AB8-CE7905784D9A}"/>
              </a:ext>
            </a:extLst>
          </p:cNvPr>
          <p:cNvSpPr txBox="1"/>
          <p:nvPr/>
        </p:nvSpPr>
        <p:spPr>
          <a:xfrm>
            <a:off x="1385888" y="2576513"/>
            <a:ext cx="6372225" cy="830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a:t>
            </a:r>
            <a:r>
              <a:rPr lang="en-US" altLang="ja-JP" sz="2400" dirty="0"/>
              <a:t>35</a:t>
            </a:r>
            <a:r>
              <a:rPr lang="zh-CN" altLang="ja-JP" sz="2400" dirty="0"/>
              <a:t>）</a:t>
            </a:r>
            <a:r>
              <a:rPr lang="en-US" altLang="ja-JP" sz="2400" dirty="0"/>
              <a:t>a.</a:t>
            </a:r>
            <a:r>
              <a:rPr lang="zh-CN" altLang="ja-JP" sz="2400" dirty="0"/>
              <a:t>画儿</a:t>
            </a:r>
            <a:r>
              <a:rPr lang="zh-CN" altLang="ja-JP" sz="2400" u="sng" dirty="0"/>
              <a:t>在</a:t>
            </a:r>
            <a:r>
              <a:rPr lang="zh-CN" altLang="ja-JP" sz="2400" dirty="0"/>
              <a:t>图画纸的角落上画得很小。</a:t>
            </a:r>
            <a:endParaRPr lang="ja-JP" altLang="ja-JP" sz="2400" dirty="0"/>
          </a:p>
          <a:p>
            <a:pPr>
              <a:defRPr/>
            </a:pPr>
            <a:r>
              <a:rPr lang="ja-JP" altLang="en-US" sz="2400" dirty="0"/>
              <a:t>　　　　 </a:t>
            </a:r>
            <a:r>
              <a:rPr lang="en-US" altLang="ja-JP" sz="2400" dirty="0"/>
              <a:t>b.</a:t>
            </a:r>
            <a:r>
              <a:rPr lang="zh-CN" altLang="ja-JP" sz="2400" dirty="0"/>
              <a:t>画儿</a:t>
            </a:r>
            <a:r>
              <a:rPr lang="zh-CN" altLang="ja-JP" sz="2400" u="sng" dirty="0"/>
              <a:t>画在</a:t>
            </a:r>
            <a:r>
              <a:rPr lang="zh-CN" altLang="ja-JP" sz="2400" dirty="0"/>
              <a:t>图画纸的角落上画得很小。</a:t>
            </a:r>
            <a:endParaRPr lang="ja-JP" altLang="ja-JP" sz="2400" dirty="0"/>
          </a:p>
        </p:txBody>
      </p:sp>
      <p:sp>
        <p:nvSpPr>
          <p:cNvPr id="4" name="Rectangle 2">
            <a:extLst>
              <a:ext uri="{FF2B5EF4-FFF2-40B4-BE49-F238E27FC236}">
                <a16:creationId xmlns:a16="http://schemas.microsoft.com/office/drawing/2014/main" id="{284F3A2F-CA19-C3E3-EE85-CE038178ECB9}"/>
              </a:ext>
            </a:extLst>
          </p:cNvPr>
          <p:cNvSpPr>
            <a:spLocks noChangeArrowheads="1"/>
          </p:cNvSpPr>
          <p:nvPr/>
        </p:nvSpPr>
        <p:spPr bwMode="auto">
          <a:xfrm>
            <a:off x="704850" y="220663"/>
            <a:ext cx="8280400" cy="2308225"/>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この文は、</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の代わりに、</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を使って、上述のように、存在を表す介詞</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連語を“状语”として使えば、一応通じる中国語になる（</a:t>
            </a:r>
            <a:r>
              <a:rPr lang="en-US" altLang="ja-JP" sz="2400" dirty="0">
                <a:latin typeface="+mn-ea"/>
                <a:ea typeface="+mn-ea"/>
              </a:rPr>
              <a:t>35a</a:t>
            </a:r>
            <a:r>
              <a:rPr lang="ja-JP" altLang="ja-JP" sz="2400" dirty="0">
                <a:latin typeface="+mn-ea"/>
                <a:ea typeface="+mn-ea"/>
              </a:rPr>
              <a:t>）。さらに、贅沢なことを求めるとすれば、上記の５で述べているように、動詞を</a:t>
            </a:r>
            <a:r>
              <a:rPr lang="en-US" altLang="ja-JP" sz="2400" dirty="0">
                <a:latin typeface="+mn-ea"/>
                <a:ea typeface="+mn-ea"/>
              </a:rPr>
              <a:t>2</a:t>
            </a:r>
            <a:r>
              <a:rPr lang="ja-JP" altLang="ja-JP" sz="2400" dirty="0">
                <a:latin typeface="+mn-ea"/>
                <a:ea typeface="+mn-ea"/>
              </a:rPr>
              <a:t>回使って、（</a:t>
            </a:r>
            <a:r>
              <a:rPr lang="en-US" altLang="ja-JP" sz="2400" dirty="0">
                <a:latin typeface="+mn-ea"/>
                <a:ea typeface="+mn-ea"/>
              </a:rPr>
              <a:t>35b</a:t>
            </a:r>
            <a:r>
              <a:rPr lang="ja-JP" altLang="ja-JP" sz="2400" dirty="0">
                <a:latin typeface="+mn-ea"/>
                <a:ea typeface="+mn-ea"/>
              </a:rPr>
              <a:t>）のようにすれば、なお、推奨されるべきであろう。</a:t>
            </a:r>
          </a:p>
        </p:txBody>
      </p:sp>
      <p:sp>
        <p:nvSpPr>
          <p:cNvPr id="2" name="正方形/長方形 1">
            <a:extLst>
              <a:ext uri="{FF2B5EF4-FFF2-40B4-BE49-F238E27FC236}">
                <a16:creationId xmlns:a16="http://schemas.microsoft.com/office/drawing/2014/main" id="{AB262BE1-5EE3-A3E1-B73C-374A7989C769}"/>
              </a:ext>
            </a:extLst>
          </p:cNvPr>
          <p:cNvSpPr/>
          <p:nvPr/>
        </p:nvSpPr>
        <p:spPr>
          <a:xfrm>
            <a:off x="704850" y="3573463"/>
            <a:ext cx="8280400" cy="1568450"/>
          </a:xfrm>
          <a:prstGeom prst="rect">
            <a:avLst/>
          </a:prstGeom>
        </p:spPr>
        <p:txBody>
          <a:bodyPr>
            <a:spAutoFit/>
          </a:bodyPr>
          <a:lstStyle/>
          <a:p>
            <a:pPr indent="179705" algn="just">
              <a:spcAft>
                <a:spcPts val="0"/>
              </a:spcAft>
              <a:defRPr/>
            </a:pPr>
            <a:r>
              <a:rPr lang="ja-JP" altLang="en-US" sz="2400" kern="0" dirty="0">
                <a:latin typeface="+mj-ea"/>
                <a:ea typeface="+mj-ea"/>
                <a:cs typeface="Times New Roman" panose="02020603050405020304" pitchFamily="18" charset="0"/>
              </a:rPr>
              <a:t>　</a:t>
            </a:r>
            <a:r>
              <a:rPr lang="ja-JP" altLang="ja-JP" sz="2400" dirty="0">
                <a:latin typeface="+mn-ea"/>
                <a:ea typeface="+mn-ea"/>
              </a:rPr>
              <a:t>動詞連語の</a:t>
            </a:r>
            <a:r>
              <a:rPr lang="en-US" altLang="ja-JP" sz="2400" dirty="0">
                <a:latin typeface="+mn-ea"/>
                <a:ea typeface="+mn-ea"/>
              </a:rPr>
              <a:t>“</a:t>
            </a:r>
            <a:r>
              <a:rPr lang="ja-JP" altLang="ja-JP" sz="2400" dirty="0">
                <a:latin typeface="+mn-ea"/>
                <a:ea typeface="+mn-ea"/>
              </a:rPr>
              <a:t>画在～</a:t>
            </a:r>
            <a:r>
              <a:rPr lang="en-US" altLang="ja-JP" sz="2400" dirty="0">
                <a:latin typeface="+mn-ea"/>
                <a:ea typeface="+mn-ea"/>
              </a:rPr>
              <a:t>”</a:t>
            </a:r>
            <a:r>
              <a:rPr lang="ja-JP" altLang="ja-JP" sz="2400" dirty="0">
                <a:latin typeface="+mn-ea"/>
                <a:ea typeface="+mn-ea"/>
              </a:rPr>
              <a:t>は、上記の例（</a:t>
            </a:r>
            <a:r>
              <a:rPr lang="en-US" altLang="ja-JP" sz="2400" dirty="0">
                <a:latin typeface="+mn-ea"/>
                <a:ea typeface="+mn-ea"/>
              </a:rPr>
              <a:t>34</a:t>
            </a:r>
            <a:r>
              <a:rPr lang="ja-JP" altLang="ja-JP" sz="2400" dirty="0">
                <a:latin typeface="+mn-ea"/>
                <a:ea typeface="+mn-ea"/>
              </a:rPr>
              <a:t>）のところでも触れているように、これは、「動詞＋後続介詞構造」という補語構造であるが、ここでは次のような例を示して、簡単に済ますことにする。</a:t>
            </a:r>
            <a:endParaRPr lang="ja-JP" altLang="ja-JP" sz="2400" kern="100" dirty="0">
              <a:latin typeface="+mn-ea"/>
              <a:ea typeface="+mn-ea"/>
              <a:cs typeface="Times New Roman" panose="02020603050405020304" pitchFamily="18" charset="0"/>
            </a:endParaRPr>
          </a:p>
        </p:txBody>
      </p:sp>
      <p:sp>
        <p:nvSpPr>
          <p:cNvPr id="5" name="テキスト ボックス 4">
            <a:extLst>
              <a:ext uri="{FF2B5EF4-FFF2-40B4-BE49-F238E27FC236}">
                <a16:creationId xmlns:a16="http://schemas.microsoft.com/office/drawing/2014/main" id="{6847D239-88F3-212C-D1B5-4EE984156DE8}"/>
              </a:ext>
            </a:extLst>
          </p:cNvPr>
          <p:cNvSpPr txBox="1"/>
          <p:nvPr/>
        </p:nvSpPr>
        <p:spPr>
          <a:xfrm>
            <a:off x="1360488" y="5308600"/>
            <a:ext cx="6372225" cy="8318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ja-JP" altLang="ja-JP" sz="2400" dirty="0"/>
              <a:t>（</a:t>
            </a:r>
            <a:r>
              <a:rPr lang="en-US" altLang="ja-JP" sz="2400" dirty="0"/>
              <a:t>36</a:t>
            </a:r>
            <a:r>
              <a:rPr lang="ja-JP" altLang="ja-JP" sz="2400" dirty="0"/>
              <a:t>）</a:t>
            </a:r>
            <a:r>
              <a:rPr lang="en-US" altLang="ja-JP" sz="2400" dirty="0"/>
              <a:t>a.</a:t>
            </a:r>
            <a:r>
              <a:rPr lang="ja-JP" altLang="ja-JP" sz="2400" dirty="0"/>
              <a:t>本を机の上に置く 。</a:t>
            </a:r>
          </a:p>
          <a:p>
            <a:pPr>
              <a:defRPr/>
            </a:pPr>
            <a:r>
              <a:rPr lang="en-US" altLang="ja-JP" sz="2400" dirty="0"/>
              <a:t>         b.</a:t>
            </a:r>
            <a:r>
              <a:rPr lang="ja-JP" altLang="ja-JP" sz="2400" dirty="0"/>
              <a:t>把书放在桌子上。</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F1F1ABA-F62B-FCB2-4DF4-75910F1509D8}"/>
              </a:ext>
            </a:extLst>
          </p:cNvPr>
          <p:cNvSpPr>
            <a:spLocks noChangeArrowheads="1"/>
          </p:cNvSpPr>
          <p:nvPr/>
        </p:nvSpPr>
        <p:spPr bwMode="auto">
          <a:xfrm>
            <a:off x="684213" y="642938"/>
            <a:ext cx="8280400" cy="5262562"/>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小さなまとめ</a:t>
            </a:r>
          </a:p>
          <a:p>
            <a:pPr>
              <a:defRPr/>
            </a:pPr>
            <a:r>
              <a:rPr lang="en-US" altLang="ja-JP" sz="2400" dirty="0">
                <a:latin typeface="+mn-ea"/>
                <a:ea typeface="+mn-ea"/>
              </a:rPr>
              <a:t> </a:t>
            </a:r>
            <a:r>
              <a:rPr lang="ja-JP" altLang="en-US" sz="2400" dirty="0">
                <a:latin typeface="+mn-ea"/>
                <a:ea typeface="+mn-ea"/>
              </a:rPr>
              <a:t>　　</a:t>
            </a:r>
            <a:r>
              <a:rPr lang="ja-JP" altLang="ja-JP" sz="2400" dirty="0">
                <a:latin typeface="+mn-ea"/>
                <a:ea typeface="+mn-ea"/>
              </a:rPr>
              <a:t>ここの分析を通じて分かることは、日本語の主題部分は、中国語に翻訳した際、そのまま主題として示されて良い。</a:t>
            </a:r>
          </a:p>
          <a:p>
            <a:pPr>
              <a:defRPr/>
            </a:pP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字構造の目的語は上述のように、「絵」（</a:t>
            </a:r>
            <a:r>
              <a:rPr lang="en-US" altLang="ja-JP" sz="2400" dirty="0">
                <a:latin typeface="+mn-ea"/>
                <a:ea typeface="+mn-ea"/>
              </a:rPr>
              <a:t>“</a:t>
            </a:r>
            <a:r>
              <a:rPr lang="ja-JP" altLang="ja-JP" sz="2400" dirty="0">
                <a:latin typeface="+mn-ea"/>
                <a:ea typeface="+mn-ea"/>
              </a:rPr>
              <a:t>画儿</a:t>
            </a:r>
            <a:r>
              <a:rPr lang="en-US" altLang="ja-JP" sz="2400" dirty="0">
                <a:latin typeface="+mn-ea"/>
                <a:ea typeface="+mn-ea"/>
              </a:rPr>
              <a:t>”</a:t>
            </a:r>
            <a:r>
              <a:rPr lang="ja-JP" altLang="ja-JP" sz="2400" dirty="0">
                <a:latin typeface="+mn-ea"/>
                <a:ea typeface="+mn-ea"/>
              </a:rPr>
              <a:t>）であって、場所詞（場所連語）の</a:t>
            </a:r>
            <a:r>
              <a:rPr lang="en-US" altLang="ja-JP" sz="2400" dirty="0">
                <a:latin typeface="+mn-ea"/>
                <a:ea typeface="+mn-ea"/>
              </a:rPr>
              <a:t>“</a:t>
            </a:r>
            <a:r>
              <a:rPr lang="ja-JP" altLang="ja-JP" sz="2400" dirty="0">
                <a:latin typeface="+mn-ea"/>
                <a:ea typeface="+mn-ea"/>
              </a:rPr>
              <a:t>图画纸上</a:t>
            </a:r>
            <a:r>
              <a:rPr lang="en-US" altLang="ja-JP" sz="2400" dirty="0">
                <a:latin typeface="+mn-ea"/>
                <a:ea typeface="+mn-ea"/>
              </a:rPr>
              <a:t>”</a:t>
            </a:r>
            <a:r>
              <a:rPr lang="ja-JP" altLang="ja-JP" sz="2400" dirty="0">
                <a:latin typeface="+mn-ea"/>
                <a:ea typeface="+mn-ea"/>
              </a:rPr>
              <a:t>ではない。</a:t>
            </a:r>
          </a:p>
          <a:p>
            <a:pPr>
              <a:defRPr/>
            </a:pPr>
            <a:r>
              <a:rPr lang="ja-JP" altLang="en-US" sz="2400" dirty="0">
                <a:latin typeface="+mn-ea"/>
                <a:ea typeface="+mn-ea"/>
              </a:rPr>
              <a:t>　　</a:t>
            </a:r>
            <a:r>
              <a:rPr lang="ja-JP" altLang="ja-JP" sz="2400" dirty="0">
                <a:latin typeface="+mn-ea"/>
                <a:ea typeface="+mn-ea"/>
              </a:rPr>
              <a:t>ここの場所詞（場所連語）は動作の結果の生成物の存在の場所を表すもので、介詞</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の目的語になることができず、介詞</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を用いるべきである。</a:t>
            </a:r>
          </a:p>
          <a:p>
            <a:pPr>
              <a:defRPr/>
            </a:pPr>
            <a:r>
              <a:rPr lang="ja-JP" altLang="en-US" sz="2400" dirty="0">
                <a:latin typeface="+mn-ea"/>
                <a:ea typeface="+mn-ea"/>
              </a:rPr>
              <a:t>　　</a:t>
            </a:r>
            <a:r>
              <a:rPr lang="ja-JP" altLang="ja-JP" sz="2400" dirty="0">
                <a:latin typeface="+mn-ea"/>
                <a:ea typeface="+mn-ea"/>
              </a:rPr>
              <a:t>さらに、最後の“情态补语”に呼応して、ただの</a:t>
            </a:r>
            <a:r>
              <a:rPr lang="en-US" altLang="ja-JP" sz="2400" dirty="0">
                <a:latin typeface="+mn-ea"/>
                <a:ea typeface="+mn-ea"/>
              </a:rPr>
              <a:t>“</a:t>
            </a:r>
            <a:r>
              <a:rPr lang="ja-JP" altLang="ja-JP" sz="2400" dirty="0">
                <a:latin typeface="+mn-ea"/>
                <a:ea typeface="+mn-ea"/>
              </a:rPr>
              <a:t>在</a:t>
            </a:r>
            <a:r>
              <a:rPr lang="en-US" altLang="ja-JP" sz="2400" dirty="0">
                <a:latin typeface="+mn-ea"/>
                <a:ea typeface="+mn-ea"/>
              </a:rPr>
              <a:t>”</a:t>
            </a:r>
            <a:r>
              <a:rPr lang="ja-JP" altLang="ja-JP" sz="2400" dirty="0">
                <a:latin typeface="+mn-ea"/>
                <a:ea typeface="+mn-ea"/>
              </a:rPr>
              <a:t>連語（</a:t>
            </a:r>
            <a:r>
              <a:rPr lang="en-US" altLang="ja-JP" sz="2400" dirty="0">
                <a:latin typeface="+mn-ea"/>
                <a:ea typeface="+mn-ea"/>
              </a:rPr>
              <a:t>“</a:t>
            </a:r>
            <a:r>
              <a:rPr lang="ja-JP" altLang="ja-JP" sz="2400" dirty="0">
                <a:latin typeface="+mn-ea"/>
                <a:ea typeface="+mn-ea"/>
              </a:rPr>
              <a:t>在图画纸的角落上</a:t>
            </a:r>
            <a:r>
              <a:rPr lang="en-US" altLang="ja-JP" sz="2400" dirty="0">
                <a:latin typeface="+mn-ea"/>
                <a:ea typeface="+mn-ea"/>
              </a:rPr>
              <a:t>”</a:t>
            </a:r>
            <a:r>
              <a:rPr lang="ja-JP" altLang="ja-JP" sz="2400" dirty="0">
                <a:latin typeface="+mn-ea"/>
                <a:ea typeface="+mn-ea"/>
              </a:rPr>
              <a:t>）ではなく、動詞を伴った動補構造の連語（</a:t>
            </a:r>
            <a:r>
              <a:rPr lang="en-US" altLang="ja-JP" sz="2400" dirty="0">
                <a:latin typeface="+mn-ea"/>
                <a:ea typeface="+mn-ea"/>
              </a:rPr>
              <a:t>“</a:t>
            </a:r>
            <a:r>
              <a:rPr lang="ja-JP" altLang="ja-JP" sz="2400" u="sng" dirty="0">
                <a:latin typeface="+mn-ea"/>
                <a:ea typeface="+mn-ea"/>
              </a:rPr>
              <a:t>画在</a:t>
            </a:r>
            <a:r>
              <a:rPr lang="ja-JP" altLang="ja-JP" sz="2400" dirty="0">
                <a:latin typeface="+mn-ea"/>
                <a:ea typeface="+mn-ea"/>
              </a:rPr>
              <a:t>图画纸的角落上</a:t>
            </a:r>
            <a:r>
              <a:rPr lang="en-US" altLang="ja-JP" sz="2400" dirty="0">
                <a:latin typeface="+mn-ea"/>
                <a:ea typeface="+mn-ea"/>
              </a:rPr>
              <a:t>”</a:t>
            </a:r>
            <a:r>
              <a:rPr lang="ja-JP" altLang="ja-JP" sz="2400" dirty="0">
                <a:latin typeface="+mn-ea"/>
                <a:ea typeface="+mn-ea"/>
              </a:rPr>
              <a:t>）を使えば、なおよい中国語の表現になる。これによって、文全体は動詞を</a:t>
            </a:r>
            <a:r>
              <a:rPr lang="en-US" altLang="ja-JP" sz="2400" dirty="0">
                <a:latin typeface="+mn-ea"/>
                <a:ea typeface="+mn-ea"/>
              </a:rPr>
              <a:t>2</a:t>
            </a:r>
            <a:r>
              <a:rPr lang="ja-JP" altLang="ja-JP" sz="2400" dirty="0">
                <a:latin typeface="+mn-ea"/>
                <a:ea typeface="+mn-ea"/>
              </a:rPr>
              <a:t>回使うことになる。</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タイトル 1">
            <a:extLst>
              <a:ext uri="{FF2B5EF4-FFF2-40B4-BE49-F238E27FC236}">
                <a16:creationId xmlns:a16="http://schemas.microsoft.com/office/drawing/2014/main" id="{388C3FD2-712B-235B-B939-99D30A1689E3}"/>
              </a:ext>
            </a:extLst>
          </p:cNvPr>
          <p:cNvSpPr>
            <a:spLocks noGrp="1"/>
          </p:cNvSpPr>
          <p:nvPr>
            <p:ph type="title"/>
          </p:nvPr>
        </p:nvSpPr>
        <p:spPr>
          <a:xfrm>
            <a:off x="457200" y="325438"/>
            <a:ext cx="8229600" cy="993775"/>
          </a:xfrm>
        </p:spPr>
        <p:txBody>
          <a:bodyPr/>
          <a:lstStyle/>
          <a:p>
            <a:pPr eaLnBrk="1" hangingPunct="1"/>
            <a:r>
              <a:rPr lang="ja-JP" altLang="ja-JP" sz="3200" b="1"/>
              <a:t>結び</a:t>
            </a:r>
            <a:endParaRPr lang="ja-JP" altLang="ja-JP" sz="3200"/>
          </a:p>
        </p:txBody>
      </p:sp>
      <p:sp>
        <p:nvSpPr>
          <p:cNvPr id="5" name="正方形/長方形 4">
            <a:extLst>
              <a:ext uri="{FF2B5EF4-FFF2-40B4-BE49-F238E27FC236}">
                <a16:creationId xmlns:a16="http://schemas.microsoft.com/office/drawing/2014/main" id="{CB50AA22-CB35-C5E6-9033-F0361C02BCFE}"/>
              </a:ext>
            </a:extLst>
          </p:cNvPr>
          <p:cNvSpPr/>
          <p:nvPr/>
        </p:nvSpPr>
        <p:spPr>
          <a:xfrm>
            <a:off x="481013" y="1331913"/>
            <a:ext cx="8223250" cy="4892675"/>
          </a:xfrm>
          <a:prstGeom prst="rect">
            <a:avLst/>
          </a:prstGeom>
        </p:spPr>
        <p:txBody>
          <a:bodyPr>
            <a:spAutoFit/>
          </a:bodyPr>
          <a:lstStyle/>
          <a:p>
            <a:pPr>
              <a:defRPr/>
            </a:pPr>
            <a:r>
              <a:rPr lang="ja-JP" altLang="en-US" sz="2400" kern="100" dirty="0">
                <a:latin typeface="+mj-ea"/>
                <a:ea typeface="+mj-ea"/>
                <a:cs typeface="Times New Roman" panose="02020603050405020304" pitchFamily="18" charset="0"/>
              </a:rPr>
              <a:t>　　</a:t>
            </a:r>
            <a:r>
              <a:rPr lang="ja-JP" altLang="ja-JP" sz="2400" dirty="0">
                <a:latin typeface="+mn-ea"/>
                <a:ea typeface="+mn-ea"/>
              </a:rPr>
              <a:t>本日のお話は、「中国語翻訳法」の講義での経験を例にしたものである。講義の予備知識として、言語、日本語と中国語に関する基礎知識をまず示し、その後、講義に使った実際の例を基に、日中対照言語学研究の視点から、学生の問題点を分析してみた。系統的な分析ではないが、次のようなことを明らかにしている。</a:t>
            </a:r>
          </a:p>
          <a:p>
            <a:pPr>
              <a:defRPr/>
            </a:pPr>
            <a:r>
              <a:rPr lang="ja-JP" altLang="ja-JP" sz="2400" dirty="0">
                <a:latin typeface="+mn-ea"/>
                <a:ea typeface="+mn-ea"/>
              </a:rPr>
              <a:t>１．日本語の「動詞＋の（は）～だ」と中国語の</a:t>
            </a:r>
            <a:r>
              <a:rPr lang="en-US" altLang="ja-JP" sz="2400" dirty="0">
                <a:latin typeface="+mn-ea"/>
                <a:ea typeface="+mn-ea"/>
              </a:rPr>
              <a:t>“</a:t>
            </a:r>
            <a:r>
              <a:rPr lang="ja-JP" altLang="ja-JP" sz="2400" dirty="0">
                <a:latin typeface="+mn-ea"/>
                <a:ea typeface="+mn-ea"/>
              </a:rPr>
              <a:t>动词＋的（是）～</a:t>
            </a:r>
            <a:r>
              <a:rPr lang="en-US" altLang="ja-JP" sz="2400" dirty="0">
                <a:latin typeface="+mn-ea"/>
                <a:ea typeface="+mn-ea"/>
              </a:rPr>
              <a:t>”</a:t>
            </a:r>
            <a:r>
              <a:rPr lang="ja-JP" altLang="ja-JP" sz="2400" dirty="0">
                <a:latin typeface="+mn-ea"/>
                <a:ea typeface="+mn-ea"/>
              </a:rPr>
              <a:t>とでは、日本語は、「動詞＋の（は）」は、動作そのものを「自指」して、いろいろな使い方があるのに対して、中国語の</a:t>
            </a:r>
            <a:r>
              <a:rPr lang="en-US" altLang="ja-JP" sz="2400" dirty="0">
                <a:latin typeface="+mn-ea"/>
                <a:ea typeface="+mn-ea"/>
              </a:rPr>
              <a:t>“</a:t>
            </a:r>
            <a:r>
              <a:rPr lang="ja-JP" altLang="ja-JP" sz="2400" dirty="0">
                <a:latin typeface="+mn-ea"/>
                <a:ea typeface="+mn-ea"/>
              </a:rPr>
              <a:t>动词＋的（是）～</a:t>
            </a:r>
            <a:r>
              <a:rPr lang="en-US" altLang="ja-JP" sz="2400" dirty="0">
                <a:latin typeface="+mn-ea"/>
                <a:ea typeface="+mn-ea"/>
              </a:rPr>
              <a:t>”</a:t>
            </a:r>
            <a:r>
              <a:rPr lang="ja-JP" altLang="ja-JP" sz="2400" dirty="0">
                <a:latin typeface="+mn-ea"/>
                <a:ea typeface="+mn-ea"/>
              </a:rPr>
              <a:t>は「転指」という制限があって、動作主と受け手しか表せない。それ以外の、日本語の「動詞＋の（は）～だ」に対しては、中国語は、 </a:t>
            </a:r>
            <a:r>
              <a:rPr lang="en-US" altLang="ja-JP" sz="2400" dirty="0">
                <a:latin typeface="+mn-ea"/>
                <a:ea typeface="+mn-ea"/>
              </a:rPr>
              <a:t>“</a:t>
            </a:r>
            <a:r>
              <a:rPr lang="ja-JP" altLang="ja-JP" sz="2400" dirty="0">
                <a:latin typeface="+mn-ea"/>
                <a:ea typeface="+mn-ea"/>
              </a:rPr>
              <a:t>动词</a:t>
            </a:r>
            <a:r>
              <a:rPr lang="en-US" altLang="ja-JP" sz="2400" dirty="0">
                <a:latin typeface="+mn-ea"/>
                <a:ea typeface="+mn-ea"/>
              </a:rPr>
              <a:t>”</a:t>
            </a:r>
            <a:r>
              <a:rPr lang="ja-JP" altLang="ja-JP" sz="2400" dirty="0">
                <a:latin typeface="+mn-ea"/>
                <a:ea typeface="+mn-ea"/>
              </a:rPr>
              <a:t>そのもの「自指」の機能で表すことができる。</a:t>
            </a:r>
            <a:endParaRPr lang="ja-JP" altLang="ja-JP" sz="2400" kern="100" dirty="0">
              <a:latin typeface="+mn-ea"/>
              <a:ea typeface="+mn-ea"/>
              <a:cs typeface="Times New Roman" panose="02020603050405020304" pitchFamily="18"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DAE98067-8194-2100-D96B-574F394A9578}"/>
              </a:ext>
            </a:extLst>
          </p:cNvPr>
          <p:cNvSpPr>
            <a:spLocks noChangeArrowheads="1"/>
          </p:cNvSpPr>
          <p:nvPr/>
        </p:nvSpPr>
        <p:spPr bwMode="auto">
          <a:xfrm>
            <a:off x="539750" y="611188"/>
            <a:ext cx="8280400" cy="4524375"/>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２．日中の時間量の表現については、日本語では、名詞文でも大丈夫だが、中国語の場合、動詞述語文を使った方が中国語らしい表現になる場合がある。動詞文に現れる、時間量の表現は、日本語では、連用修飾語として現れるが、中国語では“时量补语”を使い表現すべきで、その際、動詞を</a:t>
            </a:r>
            <a:r>
              <a:rPr lang="en-US" altLang="ja-JP" sz="2400" dirty="0">
                <a:latin typeface="+mn-ea"/>
                <a:ea typeface="+mn-ea"/>
              </a:rPr>
              <a:t>2</a:t>
            </a:r>
            <a:r>
              <a:rPr lang="ja-JP" altLang="ja-JP" sz="2400" dirty="0">
                <a:latin typeface="+mn-ea"/>
                <a:ea typeface="+mn-ea"/>
              </a:rPr>
              <a:t>回使うことに心がければ中国語らしい表現ができるようになる。</a:t>
            </a:r>
          </a:p>
          <a:p>
            <a:pPr>
              <a:defRPr/>
            </a:pPr>
            <a:r>
              <a:rPr lang="ja-JP" altLang="en-US" sz="2400" dirty="0">
                <a:latin typeface="+mn-ea"/>
                <a:ea typeface="+mn-ea"/>
              </a:rPr>
              <a:t>　　</a:t>
            </a:r>
            <a:r>
              <a:rPr lang="ja-JP" altLang="ja-JP" sz="2400" dirty="0">
                <a:latin typeface="+mn-ea"/>
                <a:ea typeface="+mn-ea"/>
              </a:rPr>
              <a:t>３．日本語の連体修飾語＋名詞（名詞連語）と中国語の“定―中”構造については、ここでは、形容詞が名詞を修飾することについての話であるが、日本語では、形容詞が名詞を修飾する際、制限が少ないが、中国語では、制限が多い。</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BF96A63-7C6A-F33B-85C3-0AB509179F2F}"/>
              </a:ext>
            </a:extLst>
          </p:cNvPr>
          <p:cNvSpPr>
            <a:spLocks noChangeArrowheads="1"/>
          </p:cNvSpPr>
          <p:nvPr/>
        </p:nvSpPr>
        <p:spPr bwMode="auto">
          <a:xfrm>
            <a:off x="684213" y="827088"/>
            <a:ext cx="8280400" cy="4894262"/>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ja-JP" sz="2400" dirty="0">
                <a:latin typeface="+mn-ea"/>
                <a:ea typeface="+mn-ea"/>
              </a:rPr>
              <a:t>４．日本語における連用修飾語成分と「動作の結果」を示す動詞連語の意味関係について、同じく連用修飾語成分であるが、必ずしも同じレベル（動作の様態を修飾する）のものではない。一方動作の行われる場所など、動作そのものに関するものであり、もう一方、動作の結果の状態などを表すものがある。同じく連用修飾語だからと言って、中国語でも、“状语”を使って表現しようとしたらとんでもない間違いになる。“补语”の使い方を身につけなければならない。</a:t>
            </a:r>
          </a:p>
          <a:p>
            <a:pPr>
              <a:defRPr/>
            </a:pPr>
            <a:r>
              <a:rPr lang="ja-JP" altLang="en-US" sz="2400" dirty="0">
                <a:latin typeface="+mn-ea"/>
                <a:ea typeface="+mn-ea"/>
              </a:rPr>
              <a:t>　　</a:t>
            </a:r>
            <a:r>
              <a:rPr lang="ja-JP" altLang="ja-JP" sz="2400" dirty="0">
                <a:latin typeface="+mn-ea"/>
                <a:ea typeface="+mn-ea"/>
              </a:rPr>
              <a:t>５．可能補語か情態補語かについて、主に中国語の表現問題であるが、日本語の意味をきちんと理解したうえで、「可能」か「情態」</a:t>
            </a:r>
            <a:r>
              <a:rPr lang="ja-JP" altLang="ja-JP" sz="2400" dirty="0" err="1">
                <a:latin typeface="+mn-ea"/>
                <a:ea typeface="+mn-ea"/>
              </a:rPr>
              <a:t>かを</a:t>
            </a:r>
            <a:r>
              <a:rPr lang="ja-JP" altLang="ja-JP" sz="2400" dirty="0">
                <a:latin typeface="+mn-ea"/>
                <a:ea typeface="+mn-ea"/>
              </a:rPr>
              <a:t>正しく把握し、的確な中国語の表現を弁えること。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a:extLst>
              <a:ext uri="{FF2B5EF4-FFF2-40B4-BE49-F238E27FC236}">
                <a16:creationId xmlns:a16="http://schemas.microsoft.com/office/drawing/2014/main" id="{638AE6A3-5089-3AA9-1EEB-3B3FB317EBBD}"/>
              </a:ext>
            </a:extLst>
          </p:cNvPr>
          <p:cNvSpPr>
            <a:spLocks noGrp="1"/>
          </p:cNvSpPr>
          <p:nvPr>
            <p:ph type="title"/>
          </p:nvPr>
        </p:nvSpPr>
        <p:spPr>
          <a:xfrm>
            <a:off x="1547813" y="623888"/>
            <a:ext cx="6986587" cy="644525"/>
          </a:xfrm>
        </p:spPr>
        <p:txBody>
          <a:bodyPr/>
          <a:lstStyle/>
          <a:p>
            <a:pPr eaLnBrk="1" hangingPunct="1"/>
            <a:r>
              <a:rPr lang="en-US" altLang="ja-JP"/>
              <a:t>1.2.3</a:t>
            </a:r>
            <a:r>
              <a:rPr lang="ja-JP" altLang="en-US"/>
              <a:t>　</a:t>
            </a:r>
            <a:r>
              <a:rPr lang="ja-JP" altLang="ja-JP"/>
              <a:t>日中の品詞</a:t>
            </a:r>
            <a:endParaRPr lang="ja-JP" altLang="en-US"/>
          </a:p>
        </p:txBody>
      </p:sp>
      <p:sp>
        <p:nvSpPr>
          <p:cNvPr id="9219" name="コンテンツ プレースホルダー 2">
            <a:extLst>
              <a:ext uri="{FF2B5EF4-FFF2-40B4-BE49-F238E27FC236}">
                <a16:creationId xmlns:a16="http://schemas.microsoft.com/office/drawing/2014/main" id="{EACE8A03-30B4-EDAB-3691-7F3453962962}"/>
              </a:ext>
            </a:extLst>
          </p:cNvPr>
          <p:cNvSpPr>
            <a:spLocks noGrp="1"/>
          </p:cNvSpPr>
          <p:nvPr>
            <p:ph idx="1"/>
          </p:nvPr>
        </p:nvSpPr>
        <p:spPr>
          <a:xfrm>
            <a:off x="457200" y="1341438"/>
            <a:ext cx="8229600" cy="4784725"/>
          </a:xfrm>
        </p:spPr>
        <p:txBody>
          <a:bodyPr rtlCol="0">
            <a:normAutofit/>
          </a:bodyPr>
          <a:lstStyle/>
          <a:p>
            <a:pPr marL="0" indent="0" eaLnBrk="1" fontAlgn="auto" hangingPunct="1">
              <a:spcAft>
                <a:spcPts val="0"/>
              </a:spcAft>
              <a:buFont typeface="Wingdings 3" charset="2"/>
              <a:buNone/>
              <a:defRPr/>
            </a:pPr>
            <a:r>
              <a:rPr lang="ja-JP" altLang="en-US" sz="2400" dirty="0">
                <a:solidFill>
                  <a:schemeClr val="tx1">
                    <a:lumMod val="75000"/>
                    <a:lumOff val="25000"/>
                  </a:schemeClr>
                </a:solidFill>
              </a:rPr>
              <a:t>　</a:t>
            </a:r>
            <a:r>
              <a:rPr lang="ja-JP" altLang="ja-JP" sz="2400" dirty="0">
                <a:solidFill>
                  <a:schemeClr val="tx1">
                    <a:lumMod val="75000"/>
                    <a:lumOff val="25000"/>
                  </a:schemeClr>
                </a:solidFill>
              </a:rPr>
              <a:t>文法から単語を見るとき、単語は「品詞」というカテゴリーとなる。文法教育ではないので、品詞の全般を詳しく説明をしたりしないが、とにかく翻訳にあたって一応の知識を身に着けておくように指導している。</a:t>
            </a:r>
          </a:p>
          <a:p>
            <a:pPr marL="0" indent="0" eaLnBrk="1" fontAlgn="auto" hangingPunct="1">
              <a:spcAft>
                <a:spcPts val="0"/>
              </a:spcAft>
              <a:buFont typeface="Wingdings 3" charset="2"/>
              <a:buNone/>
              <a:defRPr/>
            </a:pPr>
            <a:endParaRPr lang="en-US" altLang="zh-CN"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日本語：</a:t>
            </a:r>
            <a:endParaRPr lang="en-US" altLang="zh-CN"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eaLnBrk="1" fontAlgn="auto" hangingPunct="1">
              <a:spcAft>
                <a:spcPts val="0"/>
              </a:spcAft>
              <a:buFont typeface="Wingdings 3" charset="2"/>
              <a:buChar char=""/>
              <a:defRPr/>
            </a:pPr>
            <a:endParaRPr lang="en-US" altLang="ja-JP" sz="2400" dirty="0">
              <a:solidFill>
                <a:schemeClr val="tx1">
                  <a:lumMod val="75000"/>
                  <a:lumOff val="25000"/>
                </a:schemeClr>
              </a:solidFill>
            </a:endParaRPr>
          </a:p>
          <a:p>
            <a:pPr marL="0" indent="0" eaLnBrk="1" fontAlgn="auto" hangingPunct="1">
              <a:spcAft>
                <a:spcPts val="0"/>
              </a:spcAft>
              <a:buFont typeface="Wingdings 3" charset="2"/>
              <a:buNone/>
              <a:defRPr/>
            </a:pPr>
            <a:r>
              <a:rPr lang="zh-CN" altLang="ja-JP" sz="2400" dirty="0">
                <a:solidFill>
                  <a:schemeClr val="tx1">
                    <a:lumMod val="75000"/>
                    <a:lumOff val="25000"/>
                  </a:schemeClr>
                </a:solidFill>
              </a:rPr>
              <a:t>中国語：</a:t>
            </a:r>
            <a:endParaRPr lang="ja-JP" altLang="ja-JP" sz="2400" dirty="0">
              <a:solidFill>
                <a:schemeClr val="tx1">
                  <a:lumMod val="75000"/>
                  <a:lumOff val="25000"/>
                </a:schemeClr>
              </a:solidFill>
            </a:endParaRPr>
          </a:p>
          <a:p>
            <a:pPr eaLnBrk="1" fontAlgn="auto" hangingPunct="1">
              <a:spcAft>
                <a:spcPts val="0"/>
              </a:spcAft>
              <a:buFont typeface="Wingdings 3" charset="2"/>
              <a:buChar char=""/>
              <a:defRPr/>
            </a:pPr>
            <a:endParaRPr lang="ja-JP" altLang="ja-JP" dirty="0">
              <a:solidFill>
                <a:schemeClr val="tx1">
                  <a:lumMod val="75000"/>
                  <a:lumOff val="25000"/>
                </a:schemeClr>
              </a:solidFill>
            </a:endParaRPr>
          </a:p>
          <a:p>
            <a:pPr eaLnBrk="1" fontAlgn="auto" hangingPunct="1">
              <a:spcAft>
                <a:spcPts val="0"/>
              </a:spcAft>
              <a:buFont typeface="Wingdings 3" charset="2"/>
              <a:buChar char=""/>
              <a:defRPr/>
            </a:pPr>
            <a:endParaRPr lang="ja-JP" altLang="en-US" dirty="0">
              <a:solidFill>
                <a:schemeClr val="tx1">
                  <a:lumMod val="75000"/>
                  <a:lumOff val="25000"/>
                </a:schemeClr>
              </a:solidFill>
            </a:endParaRPr>
          </a:p>
        </p:txBody>
      </p:sp>
      <p:sp>
        <p:nvSpPr>
          <p:cNvPr id="4" name="テキスト ボックス 3">
            <a:extLst>
              <a:ext uri="{FF2B5EF4-FFF2-40B4-BE49-F238E27FC236}">
                <a16:creationId xmlns:a16="http://schemas.microsoft.com/office/drawing/2014/main" id="{C3A0211F-90CC-262F-6257-F0B4A6DB7A69}"/>
              </a:ext>
            </a:extLst>
          </p:cNvPr>
          <p:cNvSpPr txBox="1"/>
          <p:nvPr/>
        </p:nvSpPr>
        <p:spPr>
          <a:xfrm>
            <a:off x="1974850" y="3394075"/>
            <a:ext cx="6621463" cy="120015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ja-JP" sz="2400" dirty="0"/>
              <a:t>名詞（代名詞、数詞）、動詞、形容詞（形容動詞）、連体詞、副詞、接続詞、感動詞、助動詞、助詞</a:t>
            </a:r>
            <a:endParaRPr lang="ja-JP" altLang="ja-JP" sz="2400" dirty="0"/>
          </a:p>
        </p:txBody>
      </p:sp>
      <p:sp>
        <p:nvSpPr>
          <p:cNvPr id="5" name="テキスト ボックス 4">
            <a:extLst>
              <a:ext uri="{FF2B5EF4-FFF2-40B4-BE49-F238E27FC236}">
                <a16:creationId xmlns:a16="http://schemas.microsoft.com/office/drawing/2014/main" id="{83296810-537E-9E7C-4A75-535CA85C8317}"/>
              </a:ext>
            </a:extLst>
          </p:cNvPr>
          <p:cNvSpPr txBox="1"/>
          <p:nvPr/>
        </p:nvSpPr>
        <p:spPr>
          <a:xfrm>
            <a:off x="1979613" y="4797425"/>
            <a:ext cx="6621462" cy="830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zh-CN" altLang="en-US" sz="2400" dirty="0"/>
              <a:t>名词</a:t>
            </a:r>
            <a:r>
              <a:rPr lang="zh-CN" altLang="ja-JP" sz="2400" dirty="0"/>
              <a:t>（</a:t>
            </a:r>
            <a:r>
              <a:rPr lang="zh-CN" altLang="en-US" sz="2400" dirty="0"/>
              <a:t>代词</a:t>
            </a:r>
            <a:r>
              <a:rPr lang="zh-CN" altLang="ja-JP" sz="2400" dirty="0"/>
              <a:t>、</a:t>
            </a:r>
            <a:r>
              <a:rPr lang="zh-CN" altLang="en-US" sz="2400" dirty="0"/>
              <a:t>数词</a:t>
            </a:r>
            <a:r>
              <a:rPr lang="zh-CN" altLang="ja-JP" sz="2400" dirty="0"/>
              <a:t>、</a:t>
            </a:r>
            <a:r>
              <a:rPr lang="zh-CN" altLang="en-US" sz="2400" dirty="0"/>
              <a:t>量词</a:t>
            </a:r>
            <a:r>
              <a:rPr lang="zh-CN" altLang="ja-JP" sz="2400" dirty="0"/>
              <a:t>）、</a:t>
            </a:r>
            <a:r>
              <a:rPr lang="zh-CN" altLang="en-US" sz="2400" dirty="0"/>
              <a:t>动词</a:t>
            </a:r>
            <a:r>
              <a:rPr lang="zh-CN" altLang="ja-JP" sz="2400" dirty="0"/>
              <a:t>、</a:t>
            </a:r>
            <a:r>
              <a:rPr lang="zh-CN" altLang="en-US" sz="2400" dirty="0"/>
              <a:t>形容词</a:t>
            </a:r>
            <a:r>
              <a:rPr lang="zh-CN" altLang="ja-JP" sz="2400" dirty="0"/>
              <a:t>、</a:t>
            </a:r>
            <a:r>
              <a:rPr lang="zh-CN" altLang="en-US" sz="2400" dirty="0"/>
              <a:t>副词</a:t>
            </a:r>
            <a:r>
              <a:rPr lang="zh-CN" altLang="ja-JP" sz="2400" dirty="0"/>
              <a:t>、</a:t>
            </a:r>
            <a:r>
              <a:rPr lang="zh-CN" altLang="en-US" sz="2400" dirty="0"/>
              <a:t>介词</a:t>
            </a:r>
            <a:r>
              <a:rPr lang="zh-CN" altLang="ja-JP" sz="2400" dirty="0"/>
              <a:t>、</a:t>
            </a:r>
            <a:r>
              <a:rPr lang="zh-CN" altLang="en-US" sz="2400" dirty="0"/>
              <a:t>连词</a:t>
            </a:r>
            <a:r>
              <a:rPr lang="zh-CN" altLang="ja-JP" sz="2400" dirty="0"/>
              <a:t>、</a:t>
            </a:r>
            <a:r>
              <a:rPr lang="zh-CN" altLang="en-US" sz="2400" dirty="0"/>
              <a:t>助词</a:t>
            </a:r>
            <a:r>
              <a:rPr lang="zh-CN" altLang="ja-JP" sz="2400" dirty="0"/>
              <a:t>、</a:t>
            </a:r>
            <a:r>
              <a:rPr lang="zh-CN" altLang="en-US" sz="2400" dirty="0"/>
              <a:t>象声词</a:t>
            </a:r>
            <a:r>
              <a:rPr lang="zh-CN" altLang="ja-JP" sz="2400" dirty="0"/>
              <a:t>、</a:t>
            </a:r>
            <a:r>
              <a:rPr lang="zh-CN" altLang="en-US" sz="2400" dirty="0"/>
              <a:t>叹词</a:t>
            </a:r>
            <a:endParaRPr lang="ja-JP" altLang="ja-JP" sz="24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7284C831-4A73-CF2A-6BCD-63F7C6EA45FE}"/>
              </a:ext>
            </a:extLst>
          </p:cNvPr>
          <p:cNvSpPr>
            <a:spLocks noChangeArrowheads="1"/>
          </p:cNvSpPr>
          <p:nvPr/>
        </p:nvSpPr>
        <p:spPr bwMode="auto">
          <a:xfrm>
            <a:off x="684213" y="1012825"/>
            <a:ext cx="8280400" cy="4522788"/>
          </a:xfrm>
          <a:prstGeom prst="rect">
            <a:avLst/>
          </a:prstGeom>
          <a:noFill/>
          <a:ln>
            <a:noFill/>
          </a:ln>
          <a:effectLst/>
        </p:spPr>
        <p:txBody>
          <a:bodyPr anchor="ctr">
            <a:spAutoFit/>
          </a:bodyPr>
          <a:lstStyle/>
          <a:p>
            <a:pPr>
              <a:defRPr/>
            </a:pPr>
            <a:r>
              <a:rPr lang="ja-JP" altLang="en-US" sz="2400" dirty="0">
                <a:latin typeface="ＭＳ 明朝" panose="02020609040205080304" pitchFamily="17" charset="-128"/>
                <a:cs typeface="Times New Roman" panose="02020603050405020304" pitchFamily="18" charset="0"/>
              </a:rPr>
              <a:t>　</a:t>
            </a:r>
            <a:r>
              <a:rPr lang="ja-JP" altLang="en-US" sz="2400" dirty="0">
                <a:latin typeface="+mn-ea"/>
                <a:ea typeface="+mn-ea"/>
                <a:cs typeface="Times New Roman" panose="02020603050405020304" pitchFamily="18" charset="0"/>
              </a:rPr>
              <a:t>　</a:t>
            </a:r>
            <a:r>
              <a:rPr lang="ja-JP" altLang="ja-JP" sz="2400" dirty="0">
                <a:latin typeface="+mn-ea"/>
                <a:ea typeface="+mn-ea"/>
              </a:rPr>
              <a:t>６．</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字構造の問題については、外国人にとって、</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字構造は非常に難しい学習要点の１つである。その目的語を正しく把握することも大事であるが、その後の「処置」というニュアンスを含めた述語動詞（動詞連語）のとの呼応関係にも十分注意を払うこと。</a:t>
            </a:r>
          </a:p>
          <a:p>
            <a:pPr>
              <a:defRPr/>
            </a:pPr>
            <a:r>
              <a:rPr lang="ja-JP" altLang="en-US" sz="2400" dirty="0">
                <a:latin typeface="+mn-ea"/>
                <a:ea typeface="+mn-ea"/>
              </a:rPr>
              <a:t>　　</a:t>
            </a:r>
            <a:r>
              <a:rPr lang="ja-JP" altLang="ja-JP" sz="2400" dirty="0">
                <a:latin typeface="+mn-ea"/>
                <a:ea typeface="+mn-ea"/>
              </a:rPr>
              <a:t>７．日本語で受け手を主題として取り立てられた文の中国語訳は、そのまま中国語でも主題として用いることができる。６と関連するが、</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字構造における</a:t>
            </a:r>
            <a:r>
              <a:rPr lang="en-US" altLang="ja-JP" sz="2400" dirty="0">
                <a:latin typeface="+mn-ea"/>
                <a:ea typeface="+mn-ea"/>
              </a:rPr>
              <a:t>“</a:t>
            </a:r>
            <a:r>
              <a:rPr lang="ja-JP" altLang="ja-JP" sz="2400" dirty="0">
                <a:latin typeface="+mn-ea"/>
                <a:ea typeface="+mn-ea"/>
              </a:rPr>
              <a:t>把</a:t>
            </a:r>
            <a:r>
              <a:rPr lang="en-US" altLang="ja-JP" sz="2400" dirty="0">
                <a:latin typeface="+mn-ea"/>
                <a:ea typeface="+mn-ea"/>
              </a:rPr>
              <a:t>”</a:t>
            </a:r>
            <a:r>
              <a:rPr lang="ja-JP" altLang="ja-JP" sz="2400" dirty="0">
                <a:latin typeface="+mn-ea"/>
                <a:ea typeface="+mn-ea"/>
              </a:rPr>
              <a:t>の目的語を確認して、正しく表現できるようにしなければならない。</a:t>
            </a:r>
            <a:endParaRPr lang="en-US" altLang="ja-JP" sz="2400" dirty="0">
              <a:latin typeface="+mn-ea"/>
              <a:ea typeface="+mn-ea"/>
            </a:endParaRPr>
          </a:p>
          <a:p>
            <a:pPr>
              <a:defRPr/>
            </a:pPr>
            <a:r>
              <a:rPr lang="ja-JP" altLang="en-US" sz="2400" dirty="0">
                <a:latin typeface="+mn-ea"/>
                <a:ea typeface="+mn-ea"/>
              </a:rPr>
              <a:t>　</a:t>
            </a:r>
            <a:r>
              <a:rPr lang="ja-JP" altLang="ja-JP" sz="2400" dirty="0">
                <a:latin typeface="+mn-ea"/>
                <a:ea typeface="+mn-ea"/>
              </a:rPr>
              <a:t>ご参考になっていただければありがたく存じる次第である。</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コンテンツ プレースホルダー 2">
            <a:extLst>
              <a:ext uri="{FF2B5EF4-FFF2-40B4-BE49-F238E27FC236}">
                <a16:creationId xmlns:a16="http://schemas.microsoft.com/office/drawing/2014/main" id="{A7B550CA-5D32-8B5A-EB2C-AF162F0C2B65}"/>
              </a:ext>
            </a:extLst>
          </p:cNvPr>
          <p:cNvSpPr>
            <a:spLocks noGrp="1"/>
          </p:cNvSpPr>
          <p:nvPr>
            <p:ph idx="1"/>
          </p:nvPr>
        </p:nvSpPr>
        <p:spPr>
          <a:xfrm>
            <a:off x="457200" y="2420938"/>
            <a:ext cx="8229600" cy="1223962"/>
          </a:xfrm>
        </p:spPr>
        <p:txBody>
          <a:bodyPr/>
          <a:lstStyle/>
          <a:p>
            <a:pPr eaLnBrk="1" hangingPunct="1"/>
            <a:r>
              <a:rPr lang="ja-JP" altLang="ja-JP" sz="3600"/>
              <a:t>ご清聴、ありがとうございました。</a:t>
            </a:r>
          </a:p>
          <a:p>
            <a:pPr eaLnBrk="1" hangingPunct="1"/>
            <a:endParaRPr lang="ja-JP" alt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48AFAEE9-6D35-E4EB-C452-4C0CFC4C5F74}"/>
              </a:ext>
            </a:extLst>
          </p:cNvPr>
          <p:cNvSpPr>
            <a:spLocks noChangeArrowheads="1"/>
          </p:cNvSpPr>
          <p:nvPr/>
        </p:nvSpPr>
        <p:spPr bwMode="auto">
          <a:xfrm>
            <a:off x="684213" y="273050"/>
            <a:ext cx="8280400" cy="6002338"/>
          </a:xfrm>
          <a:prstGeom prst="rect">
            <a:avLst/>
          </a:prstGeom>
          <a:noFill/>
          <a:ln>
            <a:noFill/>
          </a:ln>
          <a:effectLst/>
        </p:spPr>
        <p:txBody>
          <a:bodyPr anchor="ctr">
            <a:spAutoFit/>
          </a:bodyPr>
          <a:lstStyle/>
          <a:p>
            <a:pPr>
              <a:defRPr/>
            </a:pPr>
            <a:r>
              <a:rPr lang="zh-CN" altLang="ja-JP" sz="2400" b="1" dirty="0">
                <a:latin typeface="メイリオ" panose="020B0604030504040204" pitchFamily="50" charset="-128"/>
                <a:ea typeface="メイリオ" panose="020B0604030504040204" pitchFamily="50" charset="-128"/>
              </a:rPr>
              <a:t>参考文献</a:t>
            </a:r>
            <a:endParaRPr lang="ja-JP" altLang="ja-JP" sz="2400" dirty="0">
              <a:latin typeface="メイリオ" panose="020B0604030504040204" pitchFamily="50" charset="-128"/>
              <a:ea typeface="メイリオ" panose="020B0604030504040204" pitchFamily="50" charset="-128"/>
            </a:endParaRPr>
          </a:p>
          <a:p>
            <a:pPr marL="1079500" indent="-1079500">
              <a:defRPr/>
            </a:pPr>
            <a:r>
              <a:rPr lang="zh-CN" altLang="ja-JP" sz="2400" dirty="0">
                <a:latin typeface="メイリオ" panose="020B0604030504040204" pitchFamily="50" charset="-128"/>
                <a:ea typeface="メイリオ" panose="020B0604030504040204" pitchFamily="50" charset="-128"/>
              </a:rPr>
              <a:t>刘勋宁　</a:t>
            </a:r>
            <a:r>
              <a:rPr lang="en-US" altLang="ja-JP" sz="2400" dirty="0">
                <a:latin typeface="メイリオ" panose="020B0604030504040204" pitchFamily="50" charset="-128"/>
                <a:ea typeface="メイリオ" panose="020B0604030504040204" pitchFamily="50" charset="-128"/>
              </a:rPr>
              <a:t>2007 </a:t>
            </a:r>
            <a:r>
              <a:rPr lang="zh-CN" altLang="ja-JP"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a:t>
            </a:r>
            <a:r>
              <a:rPr lang="zh-CN" altLang="ja-JP" sz="2400" dirty="0">
                <a:latin typeface="メイリオ" panose="020B0604030504040204" pitchFamily="50" charset="-128"/>
                <a:ea typeface="メイリオ" panose="020B0604030504040204" pitchFamily="50" charset="-128"/>
              </a:rPr>
              <a:t>得</a:t>
            </a:r>
            <a:r>
              <a:rPr lang="en-US" altLang="ja-JP" sz="2400" dirty="0">
                <a:latin typeface="メイリオ" panose="020B0604030504040204" pitchFamily="50" charset="-128"/>
                <a:ea typeface="メイリオ" panose="020B0604030504040204" pitchFamily="50" charset="-128"/>
              </a:rPr>
              <a:t>”</a:t>
            </a:r>
            <a:r>
              <a:rPr lang="zh-CN" altLang="ja-JP" sz="2400" dirty="0">
                <a:latin typeface="メイリオ" panose="020B0604030504040204" pitchFamily="50" charset="-128"/>
                <a:ea typeface="メイリオ" panose="020B0604030504040204" pitchFamily="50" charset="-128"/>
              </a:rPr>
              <a:t>的性质</a:t>
            </a:r>
            <a:r>
              <a:rPr lang="en-US" altLang="ja-JP" sz="2400" dirty="0">
                <a:latin typeface="メイリオ" panose="020B0604030504040204" pitchFamily="50" charset="-128"/>
                <a:ea typeface="メイリオ" panose="020B0604030504040204" pitchFamily="50" charset="-128"/>
              </a:rPr>
              <a:t> </a:t>
            </a:r>
            <a:r>
              <a:rPr lang="zh-CN" altLang="ja-JP" sz="2400" dirty="0">
                <a:latin typeface="メイリオ" panose="020B0604030504040204" pitchFamily="50" charset="-128"/>
                <a:ea typeface="メイリオ" panose="020B0604030504040204" pitchFamily="50" charset="-128"/>
              </a:rPr>
              <a:t>及其后所带成分》《日本现代汉语语法研究论文选》北京语言大学出版社</a:t>
            </a:r>
            <a:endParaRPr lang="ja-JP" altLang="ja-JP" sz="2400" dirty="0">
              <a:latin typeface="メイリオ" panose="020B0604030504040204" pitchFamily="50" charset="-128"/>
              <a:ea typeface="メイリオ" panose="020B0604030504040204" pitchFamily="50" charset="-128"/>
            </a:endParaRPr>
          </a:p>
          <a:p>
            <a:pPr marL="1079500" indent="-1079500">
              <a:defRPr/>
            </a:pPr>
            <a:r>
              <a:rPr lang="zh-CN" altLang="ja-JP"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2022.2</a:t>
            </a:r>
            <a:r>
              <a:rPr lang="zh-CN" altLang="ja-JP" sz="24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a:t>
            </a:r>
            <a:r>
              <a:rPr lang="zh-CN" altLang="ja-JP" sz="2400" dirty="0">
                <a:latin typeface="メイリオ" panose="020B0604030504040204" pitchFamily="50" charset="-128"/>
                <a:ea typeface="メイリオ" panose="020B0604030504040204" pitchFamily="50" charset="-128"/>
              </a:rPr>
              <a:t>的</a:t>
            </a:r>
            <a:r>
              <a:rPr lang="en-US" altLang="ja-JP" sz="2400" dirty="0">
                <a:latin typeface="メイリオ" panose="020B0604030504040204" pitchFamily="50" charset="-128"/>
                <a:ea typeface="メイリオ" panose="020B0604030504040204" pitchFamily="50" charset="-128"/>
              </a:rPr>
              <a:t>”</a:t>
            </a:r>
            <a:r>
              <a:rPr lang="zh-CN" altLang="ja-JP" sz="2400" dirty="0">
                <a:latin typeface="メイリオ" panose="020B0604030504040204" pitchFamily="50" charset="-128"/>
                <a:ea typeface="メイリオ" panose="020B0604030504040204" pitchFamily="50" charset="-128"/>
              </a:rPr>
              <a:t>的语法功能与偏正结构的符号表示》《汉语教学学刊》第</a:t>
            </a:r>
            <a:r>
              <a:rPr lang="en-US" altLang="ja-JP" sz="2400" dirty="0">
                <a:latin typeface="メイリオ" panose="020B0604030504040204" pitchFamily="50" charset="-128"/>
                <a:ea typeface="メイリオ" panose="020B0604030504040204" pitchFamily="50" charset="-128"/>
              </a:rPr>
              <a:t>16</a:t>
            </a:r>
            <a:r>
              <a:rPr lang="zh-CN" altLang="ja-JP" sz="2400" dirty="0">
                <a:latin typeface="メイリオ" panose="020B0604030504040204" pitchFamily="50" charset="-128"/>
                <a:ea typeface="メイリオ" panose="020B0604030504040204" pitchFamily="50" charset="-128"/>
              </a:rPr>
              <a:t>辑</a:t>
            </a:r>
            <a:endParaRPr lang="ja-JP" altLang="ja-JP" sz="2400" dirty="0">
              <a:latin typeface="メイリオ" panose="020B0604030504040204" pitchFamily="50" charset="-128"/>
              <a:ea typeface="メイリオ" panose="020B0604030504040204" pitchFamily="50" charset="-128"/>
            </a:endParaRPr>
          </a:p>
          <a:p>
            <a:pPr>
              <a:defRPr/>
            </a:pPr>
            <a:r>
              <a:rPr lang="zh-CN" altLang="ja-JP" sz="2400" dirty="0">
                <a:latin typeface="メイリオ" panose="020B0604030504040204" pitchFamily="50" charset="-128"/>
                <a:ea typeface="メイリオ" panose="020B0604030504040204" pitchFamily="50" charset="-128"/>
              </a:rPr>
              <a:t>刘月华等</a:t>
            </a:r>
            <a:r>
              <a:rPr lang="en-US" altLang="ja-JP" sz="2400" dirty="0">
                <a:latin typeface="メイリオ" panose="020B0604030504040204" pitchFamily="50" charset="-128"/>
                <a:ea typeface="メイリオ" panose="020B0604030504040204" pitchFamily="50" charset="-128"/>
              </a:rPr>
              <a:t> 2001 </a:t>
            </a:r>
            <a:r>
              <a:rPr lang="zh-CN" altLang="ja-JP" sz="2400" dirty="0">
                <a:latin typeface="メイリオ" panose="020B0604030504040204" pitchFamily="50" charset="-128"/>
                <a:ea typeface="メイリオ" panose="020B0604030504040204" pitchFamily="50" charset="-128"/>
              </a:rPr>
              <a:t>《实用现代汉语语法·增订本》商务印书馆</a:t>
            </a:r>
            <a:endParaRPr lang="ja-JP" altLang="ja-JP" sz="2400" dirty="0">
              <a:latin typeface="メイリオ" panose="020B0604030504040204" pitchFamily="50" charset="-128"/>
              <a:ea typeface="メイリオ" panose="020B0604030504040204" pitchFamily="50" charset="-128"/>
            </a:endParaRPr>
          </a:p>
          <a:p>
            <a:pPr marL="990600" indent="-990600">
              <a:defRPr/>
            </a:pPr>
            <a:r>
              <a:rPr lang="zh-CN" altLang="ja-JP" sz="2400" dirty="0">
                <a:latin typeface="メイリオ" panose="020B0604030504040204" pitchFamily="50" charset="-128"/>
                <a:ea typeface="メイリオ" panose="020B0604030504040204" pitchFamily="50" charset="-128"/>
              </a:rPr>
              <a:t>陆俭明 </a:t>
            </a:r>
            <a:r>
              <a:rPr lang="en-US" altLang="ja-JP" sz="2400" dirty="0">
                <a:latin typeface="メイリオ" panose="020B0604030504040204" pitchFamily="50" charset="-128"/>
                <a:ea typeface="メイリオ" panose="020B0604030504040204" pitchFamily="50" charset="-128"/>
              </a:rPr>
              <a:t>2013.7 </a:t>
            </a:r>
            <a:r>
              <a:rPr lang="zh-CN" altLang="ja-JP" sz="2400" dirty="0">
                <a:latin typeface="メイリオ" panose="020B0604030504040204" pitchFamily="50" charset="-128"/>
                <a:ea typeface="メイリオ" panose="020B0604030504040204" pitchFamily="50" charset="-128"/>
              </a:rPr>
              <a:t>《现代汉语语法研究教程（第四版）》北京大学出版社</a:t>
            </a:r>
            <a:endParaRPr lang="ja-JP" altLang="ja-JP" sz="2400" dirty="0">
              <a:latin typeface="メイリオ" panose="020B0604030504040204" pitchFamily="50" charset="-128"/>
              <a:ea typeface="メイリオ" panose="020B0604030504040204" pitchFamily="50" charset="-128"/>
            </a:endParaRPr>
          </a:p>
          <a:p>
            <a:pPr>
              <a:defRPr/>
            </a:pPr>
            <a:r>
              <a:rPr lang="zh-CN" altLang="ja-JP" sz="2400" dirty="0">
                <a:latin typeface="メイリオ" panose="020B0604030504040204" pitchFamily="50" charset="-128"/>
                <a:ea typeface="メイリオ" panose="020B0604030504040204" pitchFamily="50" charset="-128"/>
              </a:rPr>
              <a:t>吕叔湘</a:t>
            </a:r>
            <a:r>
              <a:rPr lang="en-US" altLang="ja-JP" sz="2400" dirty="0">
                <a:latin typeface="メイリオ" panose="020B0604030504040204" pitchFamily="50" charset="-128"/>
                <a:ea typeface="メイリオ" panose="020B0604030504040204" pitchFamily="50" charset="-128"/>
              </a:rPr>
              <a:t> 1980  </a:t>
            </a:r>
            <a:r>
              <a:rPr lang="zh-CN" altLang="ja-JP" sz="2400" dirty="0">
                <a:latin typeface="メイリオ" panose="020B0604030504040204" pitchFamily="50" charset="-128"/>
                <a:ea typeface="メイリオ" panose="020B0604030504040204" pitchFamily="50" charset="-128"/>
              </a:rPr>
              <a:t>《现代汉语八百词》 商务印书馆</a:t>
            </a:r>
            <a:endParaRPr lang="ja-JP" altLang="ja-JP" sz="2400" dirty="0">
              <a:latin typeface="メイリオ" panose="020B0604030504040204" pitchFamily="50" charset="-128"/>
              <a:ea typeface="メイリオ" panose="020B0604030504040204" pitchFamily="50" charset="-128"/>
            </a:endParaRPr>
          </a:p>
          <a:p>
            <a:pPr marL="901700" indent="-901700">
              <a:defRPr/>
            </a:pPr>
            <a:r>
              <a:rPr lang="zh-CN" altLang="ja-JP" sz="2400" dirty="0">
                <a:latin typeface="メイリオ" panose="020B0604030504040204" pitchFamily="50" charset="-128"/>
                <a:ea typeface="メイリオ" panose="020B0604030504040204" pitchFamily="50" charset="-128"/>
              </a:rPr>
              <a:t>续三义</a:t>
            </a:r>
            <a:r>
              <a:rPr lang="en-US" altLang="ja-JP" sz="2400" dirty="0">
                <a:latin typeface="メイリオ" panose="020B0604030504040204" pitchFamily="50" charset="-128"/>
                <a:ea typeface="メイリオ" panose="020B0604030504040204" pitchFamily="50" charset="-128"/>
              </a:rPr>
              <a:t>1996.3 </a:t>
            </a:r>
            <a:r>
              <a:rPr lang="zh-CN" altLang="ja-JP" sz="2400" dirty="0">
                <a:latin typeface="メイリオ" panose="020B0604030504040204" pitchFamily="50" charset="-128"/>
                <a:ea typeface="メイリオ" panose="020B0604030504040204" pitchFamily="50" charset="-128"/>
              </a:rPr>
              <a:t>《日本人学习汉语时常见的语法错误》　『大東語学教育研究論集』日本大東文化大学　</a:t>
            </a:r>
            <a:endParaRPr lang="ja-JP" altLang="ja-JP" sz="2400" dirty="0">
              <a:latin typeface="メイリオ" panose="020B0604030504040204" pitchFamily="50" charset="-128"/>
              <a:ea typeface="メイリオ" panose="020B0604030504040204" pitchFamily="50" charset="-128"/>
            </a:endParaRPr>
          </a:p>
          <a:p>
            <a:pPr marL="812800" indent="-812800">
              <a:defRPr/>
            </a:pPr>
            <a:r>
              <a:rPr lang="ja-JP" altLang="ja-JP" sz="24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2004.9 </a:t>
            </a:r>
            <a:r>
              <a:rPr lang="ja-JP" altLang="ja-JP" sz="2400" dirty="0">
                <a:latin typeface="メイリオ" panose="020B0604030504040204" pitchFamily="50" charset="-128"/>
                <a:ea typeface="メイリオ" panose="020B0604030504040204" pitchFamily="50" charset="-128"/>
              </a:rPr>
              <a:t>《日汉翻译中时间的认知与表达》　《日语研究・第</a:t>
            </a:r>
            <a:r>
              <a:rPr lang="en-US" altLang="ja-JP" sz="2400" dirty="0">
                <a:latin typeface="メイリオ" panose="020B0604030504040204" pitchFamily="50" charset="-128"/>
                <a:ea typeface="メイリオ" panose="020B0604030504040204" pitchFamily="50" charset="-128"/>
              </a:rPr>
              <a:t>2</a:t>
            </a:r>
            <a:r>
              <a:rPr lang="ja-JP" altLang="ja-JP" sz="2400" dirty="0">
                <a:latin typeface="メイリオ" panose="020B0604030504040204" pitchFamily="50" charset="-128"/>
                <a:ea typeface="メイリオ" panose="020B0604030504040204" pitchFamily="50" charset="-128"/>
              </a:rPr>
              <a:t>辑》　商务印书馆</a:t>
            </a:r>
            <a:r>
              <a:rPr lang="en-US" altLang="ja-JP" sz="2400" dirty="0">
                <a:latin typeface="メイリオ" panose="020B0604030504040204" pitchFamily="50" charset="-128"/>
                <a:ea typeface="メイリオ" panose="020B0604030504040204" pitchFamily="50" charset="-128"/>
              </a:rPr>
              <a:t> </a:t>
            </a:r>
            <a:endParaRPr lang="ja-JP" altLang="ja-JP" sz="2400" dirty="0">
              <a:latin typeface="メイリオ" panose="020B0604030504040204" pitchFamily="50" charset="-128"/>
              <a:ea typeface="メイリオ" panose="020B0604030504040204" pitchFamily="50" charset="-128"/>
            </a:endParaRPr>
          </a:p>
          <a:p>
            <a:pPr>
              <a:defRPr/>
            </a:pPr>
            <a:r>
              <a:rPr lang="zh-CN" altLang="ja-JP" sz="2400" dirty="0">
                <a:latin typeface="メイリオ" panose="020B0604030504040204" pitchFamily="50" charset="-128"/>
                <a:ea typeface="メイリオ" panose="020B0604030504040204" pitchFamily="50" charset="-128"/>
              </a:rPr>
              <a:t>袁毓林 </a:t>
            </a:r>
            <a:r>
              <a:rPr lang="en-US" altLang="ja-JP" sz="2400" dirty="0">
                <a:latin typeface="メイリオ" panose="020B0604030504040204" pitchFamily="50" charset="-128"/>
                <a:ea typeface="メイリオ" panose="020B0604030504040204" pitchFamily="50" charset="-128"/>
              </a:rPr>
              <a:t>2010.3 </a:t>
            </a:r>
            <a:r>
              <a:rPr lang="zh-CN" altLang="ja-JP" sz="2400" dirty="0">
                <a:latin typeface="メイリオ" panose="020B0604030504040204" pitchFamily="50" charset="-128"/>
                <a:ea typeface="メイリオ" panose="020B0604030504040204" pitchFamily="50" charset="-128"/>
              </a:rPr>
              <a:t>《汉语配价语法研究》 商务印书馆</a:t>
            </a:r>
            <a:endParaRPr lang="ja-JP" altLang="ja-JP" sz="2400" dirty="0">
              <a:latin typeface="メイリオ" panose="020B0604030504040204" pitchFamily="50" charset="-128"/>
              <a:ea typeface="メイリオ" panose="020B0604030504040204" pitchFamily="50" charset="-128"/>
            </a:endParaRPr>
          </a:p>
          <a:p>
            <a:pPr>
              <a:defRPr/>
            </a:pPr>
            <a:r>
              <a:rPr lang="zh-CN" altLang="ja-JP" sz="2400" dirty="0">
                <a:latin typeface="メイリオ" panose="020B0604030504040204" pitchFamily="50" charset="-128"/>
                <a:ea typeface="メイリオ" panose="020B0604030504040204" pitchFamily="50" charset="-128"/>
              </a:rPr>
              <a:t>朱德熙</a:t>
            </a:r>
            <a:r>
              <a:rPr lang="en-US" altLang="ja-JP" sz="2400" dirty="0">
                <a:latin typeface="メイリオ" panose="020B0604030504040204" pitchFamily="50" charset="-128"/>
                <a:ea typeface="メイリオ" panose="020B0604030504040204" pitchFamily="50" charset="-128"/>
              </a:rPr>
              <a:t>1956</a:t>
            </a:r>
            <a:r>
              <a:rPr lang="zh-CN" altLang="ja-JP" sz="2400" dirty="0">
                <a:latin typeface="メイリオ" panose="020B0604030504040204" pitchFamily="50" charset="-128"/>
                <a:ea typeface="メイリオ" panose="020B0604030504040204" pitchFamily="50" charset="-128"/>
              </a:rPr>
              <a:t>《现代汉语形容词研究》《语言研究》第</a:t>
            </a:r>
            <a:r>
              <a:rPr lang="en-US" altLang="ja-JP" sz="2400" dirty="0">
                <a:latin typeface="メイリオ" panose="020B0604030504040204" pitchFamily="50" charset="-128"/>
                <a:ea typeface="メイリオ" panose="020B0604030504040204" pitchFamily="50" charset="-128"/>
              </a:rPr>
              <a:t>1</a:t>
            </a:r>
            <a:r>
              <a:rPr lang="zh-CN" altLang="ja-JP" sz="2400" dirty="0">
                <a:latin typeface="メイリオ" panose="020B0604030504040204" pitchFamily="50" charset="-128"/>
                <a:ea typeface="メイリオ" panose="020B0604030504040204" pitchFamily="50" charset="-128"/>
              </a:rPr>
              <a:t>期</a:t>
            </a:r>
            <a:endParaRPr lang="ja-JP" altLang="ja-JP" sz="2400" dirty="0">
              <a:latin typeface="メイリオ" panose="020B0604030504040204" pitchFamily="50" charset="-128"/>
              <a:ea typeface="メイリオ" panose="020B0604030504040204" pitchFamily="50" charset="-128"/>
            </a:endParaRPr>
          </a:p>
          <a:p>
            <a:pPr>
              <a:defRPr/>
            </a:pPr>
            <a:r>
              <a:rPr lang="zh-CN" altLang="ja-JP" sz="24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1982 </a:t>
            </a:r>
            <a:r>
              <a:rPr lang="zh-CN" altLang="ja-JP" sz="2400" dirty="0">
                <a:latin typeface="メイリオ" panose="020B0604030504040204" pitchFamily="50" charset="-128"/>
                <a:ea typeface="メイリオ" panose="020B0604030504040204" pitchFamily="50" charset="-128"/>
              </a:rPr>
              <a:t>《语法讲话》商务印书馆</a:t>
            </a:r>
            <a:endParaRPr lang="ja-JP" altLang="ja-JP" sz="24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21855B7-B532-AE95-B29B-C6595D8362A1}"/>
              </a:ext>
            </a:extLst>
          </p:cNvPr>
          <p:cNvSpPr>
            <a:spLocks noChangeArrowheads="1"/>
          </p:cNvSpPr>
          <p:nvPr/>
        </p:nvSpPr>
        <p:spPr bwMode="auto">
          <a:xfrm>
            <a:off x="684213" y="1341438"/>
            <a:ext cx="8280400" cy="3046412"/>
          </a:xfrm>
          <a:prstGeom prst="rect">
            <a:avLst/>
          </a:prstGeom>
          <a:noFill/>
          <a:ln>
            <a:noFill/>
          </a:ln>
          <a:effectLst/>
        </p:spPr>
        <p:txBody>
          <a:bodyPr anchor="ctr">
            <a:spAutoFit/>
          </a:bodyPr>
          <a:lstStyle/>
          <a:p>
            <a:pPr>
              <a:defRPr/>
            </a:pPr>
            <a:r>
              <a:rPr lang="ja-JP" altLang="ja-JP" sz="2400" dirty="0">
                <a:latin typeface="+mn-ea"/>
                <a:ea typeface="+mn-ea"/>
              </a:rPr>
              <a:t>荒川清秀　</a:t>
            </a:r>
            <a:r>
              <a:rPr lang="en-US" altLang="ja-JP" sz="2400" dirty="0">
                <a:latin typeface="+mn-ea"/>
                <a:ea typeface="+mn-ea"/>
              </a:rPr>
              <a:t>2003</a:t>
            </a:r>
            <a:r>
              <a:rPr lang="ja-JP" altLang="ja-JP" sz="2400" dirty="0">
                <a:latin typeface="+mn-ea"/>
                <a:ea typeface="+mn-ea"/>
              </a:rPr>
              <a:t>　『一歩すすんだ中国語文法』　大修館書店</a:t>
            </a:r>
          </a:p>
          <a:p>
            <a:pPr>
              <a:defRPr/>
            </a:pPr>
            <a:r>
              <a:rPr lang="ja-JP" altLang="ja-JP" sz="2400" dirty="0">
                <a:latin typeface="+mn-ea"/>
                <a:ea typeface="+mn-ea"/>
              </a:rPr>
              <a:t>輿水優等　</a:t>
            </a:r>
            <a:r>
              <a:rPr lang="en-US" altLang="ja-JP" sz="2400" dirty="0">
                <a:latin typeface="+mn-ea"/>
                <a:ea typeface="+mn-ea"/>
              </a:rPr>
              <a:t>2009 </a:t>
            </a:r>
            <a:r>
              <a:rPr lang="ja-JP" altLang="ja-JP" sz="2400" dirty="0">
                <a:latin typeface="+mn-ea"/>
                <a:ea typeface="+mn-ea"/>
              </a:rPr>
              <a:t>『中国語わかる文法』</a:t>
            </a:r>
          </a:p>
          <a:p>
            <a:pPr marL="1079500" indent="-1079500">
              <a:defRPr/>
            </a:pPr>
            <a:r>
              <a:rPr lang="ja-JP" altLang="ja-JP" sz="2400" dirty="0">
                <a:latin typeface="+mn-ea"/>
                <a:ea typeface="+mn-ea"/>
              </a:rPr>
              <a:t>続三義　</a:t>
            </a:r>
            <a:r>
              <a:rPr lang="en-US" altLang="ja-JP" sz="2400" dirty="0">
                <a:latin typeface="+mn-ea"/>
                <a:ea typeface="+mn-ea"/>
              </a:rPr>
              <a:t>2013.9 </a:t>
            </a:r>
            <a:r>
              <a:rPr lang="ja-JP" altLang="ja-JP" sz="2400" dirty="0">
                <a:latin typeface="+mn-ea"/>
                <a:ea typeface="+mn-ea"/>
              </a:rPr>
              <a:t>「“私塾”？ “补习班</a:t>
            </a:r>
            <a:r>
              <a:rPr lang="en-US" altLang="ja-JP" sz="2400" dirty="0">
                <a:latin typeface="+mn-ea"/>
                <a:ea typeface="+mn-ea"/>
              </a:rPr>
              <a:t>”</a:t>
            </a:r>
            <a:r>
              <a:rPr lang="ja-JP" altLang="ja-JP" sz="2400" dirty="0">
                <a:latin typeface="+mn-ea"/>
                <a:ea typeface="+mn-ea"/>
              </a:rPr>
              <a:t>？――「塾」について」『日本と中国』</a:t>
            </a:r>
            <a:r>
              <a:rPr lang="en-US" altLang="ja-JP" sz="2400" dirty="0">
                <a:latin typeface="+mn-ea"/>
                <a:ea typeface="+mn-ea"/>
              </a:rPr>
              <a:t>2023</a:t>
            </a:r>
            <a:r>
              <a:rPr lang="ja-JP" altLang="ja-JP" sz="2400" dirty="0">
                <a:latin typeface="+mn-ea"/>
                <a:ea typeface="+mn-ea"/>
              </a:rPr>
              <a:t>年</a:t>
            </a:r>
            <a:r>
              <a:rPr lang="en-US" altLang="ja-JP" sz="2400" dirty="0">
                <a:latin typeface="+mn-ea"/>
                <a:ea typeface="+mn-ea"/>
              </a:rPr>
              <a:t>9</a:t>
            </a:r>
            <a:r>
              <a:rPr lang="ja-JP" altLang="ja-JP" sz="2400" dirty="0">
                <a:latin typeface="+mn-ea"/>
                <a:ea typeface="+mn-ea"/>
              </a:rPr>
              <a:t>月</a:t>
            </a:r>
            <a:r>
              <a:rPr lang="en-US" altLang="ja-JP" sz="2400" dirty="0">
                <a:latin typeface="+mn-ea"/>
                <a:ea typeface="+mn-ea"/>
              </a:rPr>
              <a:t>1</a:t>
            </a:r>
            <a:r>
              <a:rPr lang="ja-JP" altLang="ja-JP" sz="2400" dirty="0">
                <a:latin typeface="+mn-ea"/>
                <a:ea typeface="+mn-ea"/>
              </a:rPr>
              <a:t>日号（</a:t>
            </a:r>
            <a:r>
              <a:rPr lang="en-US" altLang="ja-JP" sz="2400" dirty="0">
                <a:latin typeface="+mn-ea"/>
                <a:ea typeface="+mn-ea"/>
              </a:rPr>
              <a:t>117</a:t>
            </a:r>
            <a:r>
              <a:rPr lang="ja-JP" altLang="ja-JP" sz="2400" dirty="0">
                <a:latin typeface="+mn-ea"/>
                <a:ea typeface="+mn-ea"/>
              </a:rPr>
              <a:t>）</a:t>
            </a:r>
          </a:p>
          <a:p>
            <a:pPr>
              <a:defRPr/>
            </a:pPr>
            <a:r>
              <a:rPr lang="zh-CN" altLang="ja-JP" sz="2400" dirty="0">
                <a:latin typeface="+mn-ea"/>
                <a:ea typeface="+mn-ea"/>
              </a:rPr>
              <a:t>高橋弥守彦　</a:t>
            </a:r>
            <a:r>
              <a:rPr lang="en-US" altLang="ja-JP" sz="2400" dirty="0">
                <a:latin typeface="+mn-ea"/>
                <a:ea typeface="+mn-ea"/>
              </a:rPr>
              <a:t>2004.4 </a:t>
            </a:r>
            <a:r>
              <a:rPr lang="zh-CN" altLang="ja-JP" sz="2400" dirty="0">
                <a:latin typeface="+mn-ea"/>
                <a:ea typeface="+mn-ea"/>
              </a:rPr>
              <a:t>『実用詳解中国語文法』郁文堂</a:t>
            </a:r>
            <a:endParaRPr lang="ja-JP" altLang="ja-JP" sz="2400" dirty="0">
              <a:latin typeface="+mn-ea"/>
              <a:ea typeface="+mn-ea"/>
            </a:endParaRPr>
          </a:p>
          <a:p>
            <a:pPr marL="1079500" indent="-1079500">
              <a:defRPr/>
            </a:pPr>
            <a:r>
              <a:rPr lang="ja-JP" altLang="ja-JP" sz="2400" dirty="0">
                <a:latin typeface="+mn-ea"/>
                <a:ea typeface="+mn-ea"/>
              </a:rPr>
              <a:t>守屋宏則　</a:t>
            </a:r>
            <a:r>
              <a:rPr lang="en-US" altLang="ja-JP" sz="2400" dirty="0">
                <a:latin typeface="+mn-ea"/>
                <a:ea typeface="+mn-ea"/>
              </a:rPr>
              <a:t>2010</a:t>
            </a:r>
            <a:r>
              <a:rPr lang="ja-JP" altLang="ja-JP" sz="2400" dirty="0">
                <a:latin typeface="+mn-ea"/>
                <a:ea typeface="+mn-ea"/>
              </a:rPr>
              <a:t>　『やさしくくわしい中国語文法の基礎』（初版第</a:t>
            </a:r>
            <a:r>
              <a:rPr lang="en-US" altLang="ja-JP" sz="2400" dirty="0">
                <a:latin typeface="+mn-ea"/>
                <a:ea typeface="+mn-ea"/>
              </a:rPr>
              <a:t>17</a:t>
            </a:r>
            <a:r>
              <a:rPr lang="ja-JP" altLang="ja-JP" sz="2400" dirty="0">
                <a:latin typeface="+mn-ea"/>
                <a:ea typeface="+mn-ea"/>
              </a:rPr>
              <a:t>刷発行）東方書店</a:t>
            </a:r>
          </a:p>
        </p:txBody>
      </p:sp>
    </p:spTree>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8599</TotalTime>
  <Words>13981</Words>
  <Application>Microsoft Office PowerPoint</Application>
  <PresentationFormat>画面に合わせる (4:3)</PresentationFormat>
  <Paragraphs>418</Paragraphs>
  <Slides>93</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93</vt:i4>
      </vt:variant>
    </vt:vector>
  </HeadingPairs>
  <TitlesOfParts>
    <vt:vector size="105" baseType="lpstr">
      <vt:lpstr>Calibri</vt:lpstr>
      <vt:lpstr>ＭＳ Ｐゴシック</vt:lpstr>
      <vt:lpstr>Arial</vt:lpstr>
      <vt:lpstr>Century Gothic</vt:lpstr>
      <vt:lpstr>メイリオ</vt:lpstr>
      <vt:lpstr>Wingdings 3</vt:lpstr>
      <vt:lpstr>幼圆</vt:lpstr>
      <vt:lpstr>Times New Roman</vt:lpstr>
      <vt:lpstr>Century</vt:lpstr>
      <vt:lpstr>ＭＳ 明朝</vt:lpstr>
      <vt:lpstr>SimSun</vt:lpstr>
      <vt:lpstr>ウィスプ</vt:lpstr>
      <vt:lpstr>講演 中国語翻訳法 ――中日対照言語学研究からのアプローチ </vt:lpstr>
      <vt:lpstr>０．初めに</vt:lpstr>
      <vt:lpstr>PowerPoint プレゼンテーション</vt:lpstr>
      <vt:lpstr>第１章　中国語翻訳法に関する予備知識</vt:lpstr>
      <vt:lpstr>PowerPoint プレゼンテーション</vt:lpstr>
      <vt:lpstr>日中翻訳の予備知識</vt:lpstr>
      <vt:lpstr>PowerPoint プレゼンテーション</vt:lpstr>
      <vt:lpstr>1.2.2　語彙</vt:lpstr>
      <vt:lpstr>1.2.3　日中の品詞</vt:lpstr>
      <vt:lpstr>1.2.4　日中の連語（詞組、短語）</vt:lpstr>
      <vt:lpstr>1.2.5　日中の文成分</vt:lpstr>
      <vt:lpstr>PowerPoint プレゼンテーション</vt:lpstr>
      <vt:lpstr>1.2.6　日中の文構造</vt:lpstr>
      <vt:lpstr>PowerPoint プレゼンテーション</vt:lpstr>
      <vt:lpstr>PowerPoint プレゼンテーション</vt:lpstr>
      <vt:lpstr>PowerPoint プレゼンテーション</vt:lpstr>
      <vt:lpstr>1.2.7　文成分の順序</vt:lpstr>
      <vt:lpstr>PowerPoint プレゼンテーション</vt:lpstr>
      <vt:lpstr>PowerPoint プレゼンテーション</vt:lpstr>
      <vt:lpstr>PowerPoint プレゼンテーション</vt:lpstr>
      <vt:lpstr>1.2.8日中文型のパターン</vt:lpstr>
      <vt:lpstr>1.2.9動詞述語文</vt:lpstr>
      <vt:lpstr>PowerPoint プレゼンテーション</vt:lpstr>
      <vt:lpstr>1.2.10  主述述語文</vt:lpstr>
      <vt:lpstr>第２章　中国語翻訳法に関する具体例の分析１</vt:lpstr>
      <vt:lpstr>PowerPoint プレゼンテーション</vt:lpstr>
      <vt:lpstr>第２章　中国語翻訳法に関する具体例の分析１</vt:lpstr>
      <vt:lpstr>１）語彙問題</vt:lpstr>
      <vt:lpstr>PowerPoint プレゼンテーション</vt:lpstr>
      <vt:lpstr>PowerPoint プレゼンテーション</vt:lpstr>
      <vt:lpstr>２）文法問題について</vt:lpstr>
      <vt:lpstr>PowerPoint プレゼンテーション</vt:lpstr>
      <vt:lpstr>PowerPoint プレゼンテーション</vt:lpstr>
      <vt:lpstr>「動詞＋の（は）～だ」文について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２．日中の時間量の表現</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第３章　中国語翻訳法に関する具体例の分析２</vt:lpstr>
      <vt:lpstr>PowerPoint プレゼンテーション</vt:lpstr>
      <vt:lpstr>３．日本語の連体修飾語＋名詞（名詞連語）と中国語の“定―中”構造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４．日本語における連用修飾語成分と「動作の結果」を示す動詞連語の意味関係</vt:lpstr>
      <vt:lpstr>PowerPoint プレゼンテーション</vt:lpstr>
      <vt:lpstr>PowerPoint プレゼンテーション</vt:lpstr>
      <vt:lpstr>PowerPoint プレゼンテーション</vt:lpstr>
      <vt:lpstr>PowerPoint プレゼンテーション</vt:lpstr>
      <vt:lpstr>５．可能補語か情態補語か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６．“把”字構造（“把”字連語）の問題</vt:lpstr>
      <vt:lpstr>PowerPoint プレゼンテーション</vt:lpstr>
      <vt:lpstr>PowerPoint プレゼンテーション</vt:lpstr>
      <vt:lpstr>７．受け手を主題として取り立てる問題</vt:lpstr>
      <vt:lpstr>PowerPoint プレゼンテーション</vt:lpstr>
      <vt:lpstr>PowerPoint プレゼンテーション</vt:lpstr>
      <vt:lpstr>PowerPoint プレゼンテーション</vt:lpstr>
      <vt:lpstr>結び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IT-４B</dc:title>
  <dc:creator>ushikubo</dc:creator>
  <cp:lastModifiedBy>yamauchi</cp:lastModifiedBy>
  <cp:revision>180</cp:revision>
  <dcterms:created xsi:type="dcterms:W3CDTF">2014-12-10T22:49:46Z</dcterms:created>
  <dcterms:modified xsi:type="dcterms:W3CDTF">2025-06-24T03:05:56Z</dcterms:modified>
</cp:coreProperties>
</file>